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307" r:id="rId3"/>
    <p:sldId id="339" r:id="rId4"/>
    <p:sldId id="308" r:id="rId5"/>
    <p:sldId id="309" r:id="rId6"/>
    <p:sldId id="310" r:id="rId7"/>
    <p:sldId id="258" r:id="rId8"/>
    <p:sldId id="272" r:id="rId9"/>
    <p:sldId id="257" r:id="rId10"/>
    <p:sldId id="380" r:id="rId11"/>
    <p:sldId id="381" r:id="rId12"/>
    <p:sldId id="382" r:id="rId13"/>
    <p:sldId id="314" r:id="rId14"/>
    <p:sldId id="261" r:id="rId15"/>
    <p:sldId id="301" r:id="rId16"/>
    <p:sldId id="306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4" r:id="rId36"/>
    <p:sldId id="335" r:id="rId37"/>
    <p:sldId id="336" r:id="rId38"/>
    <p:sldId id="337" r:id="rId39"/>
    <p:sldId id="338" r:id="rId40"/>
    <p:sldId id="340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6FF50"/>
    <a:srgbClr val="FD5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9"/>
    <p:restoredTop sz="76342"/>
  </p:normalViewPr>
  <p:slideViewPr>
    <p:cSldViewPr snapToObjects="1">
      <p:cViewPr varScale="1">
        <p:scale>
          <a:sx n="74" d="100"/>
          <a:sy n="74" d="100"/>
        </p:scale>
        <p:origin x="-7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E29B4-2FF2-1A40-9798-58939CAE9B51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2E473-EA2C-6540-AD6D-4E980CAD8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00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B2326DB3-D7FF-764F-BC3C-ED1281CD0421}" type="datetime1">
              <a:rPr lang="en-US"/>
              <a:pPr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4DD0180-A511-534B-9483-FF06950531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6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0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0538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1896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946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699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1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1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1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2536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32639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4665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53079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40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99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9495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1129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12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9279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30D99-D072-9C4C-BF88-9A15F44C4795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E441C4-20B0-9940-BF57-26EE38BC21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8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2FB965-29A6-184A-9268-F13FD31A9A85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95DF43-B28A-F443-9C7C-C59986C1D8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8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1B0AC6-20D7-C944-BEF3-42F8D283DC48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E1C660-9833-8444-9E21-D16BFC40E5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8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CACF46-E4C0-474F-9B72-9A40AE2CE65C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5B91E6-D4DC-874E-9F15-ABE83262E6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5C62AB-119A-D94A-892D-77C5B94962EE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70494C-307D-EE4F-ADBD-E36BEC1F87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4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1806AA-3D7A-F34C-B34A-5ECDDD746730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2DBDA3-8C16-2846-8148-1DF4A920D8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1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EF751B-C9E9-3D45-8FD4-300BD35B7335}" type="datetime1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613814-8E84-2349-85E0-E3BC95E678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9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9991E6-D8F2-2B4B-AE0D-0F1A22D0CEED}" type="datetime1">
              <a:rPr lang="en-US" smtClean="0"/>
              <a:t>9/18/17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D2438F-18BB-2449-BE07-BC62D0264A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5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36263-7F5B-E341-ABD0-D4F7100CBB84}" type="datetime1">
              <a:rPr lang="en-US" smtClean="0"/>
              <a:t>9/18/17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6A79E3-C0B1-2B4D-BF4B-54075392CC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2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1E548C-B350-BF44-8225-ADC668435BB3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67408-B740-0C46-B614-A97B32CB72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AC4C3-C5B4-3348-AC5D-B6A2411E5E2A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238DF1-C8AE-2848-AA7F-966A2B483E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6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F97EAF2-CE57-4F46-9486-097C09178395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8ED0F0D6-E8CF-BB45-AABD-BE41523626E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biostat.wisc.edu/bmi576/" TargetMode="External"/><Relationship Id="rId3" Type="http://schemas.openxmlformats.org/officeDocument/2006/relationships/hyperlink" Target="mailto:colin.dewey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8p4ph2MAvI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bolomictechnologies.ca/about_cominfo.html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://www.lindinglab.org/external-files/images/HighRes_LOGO_CMYK_new.png/image_view_fullscreen" TargetMode="External"/><Relationship Id="rId6" Type="http://schemas.openxmlformats.org/officeDocument/2006/relationships/image" Target="../media/image23.png"/><Relationship Id="rId7" Type="http://schemas.openxmlformats.org/officeDocument/2006/relationships/hyperlink" Target="http://www.systemsbiology.org/support" TargetMode="External"/><Relationship Id="rId8" Type="http://schemas.openxmlformats.org/officeDocument/2006/relationships/image" Target="../media/image24.jpeg"/><Relationship Id="rId9" Type="http://schemas.openxmlformats.org/officeDocument/2006/relationships/hyperlink" Target="http://en.wikipedia.org/wiki/DNA_sequencing" TargetMode="External"/><Relationship Id="rId10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://www.clker.com/clipart-15943.html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blogs.com/geneticfuture/2008/12/22/look-into-the-eyes-of-the-pgp1/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imgres?biw=1634&amp;bih=884&amp;tbm=isch&amp;tbnid=hd9ryrEm5Le6hM:&amp;imgrefurl=http://www.dreamstime.com/illustration/oops.html&amp;docid=DvDn-9OiFT8ulM&amp;imgurl=http://thumbs.dreamstime.com/x/oops-sign-14908358.jpg&amp;w=400&amp;h=363&amp;ei=1cRMUri1BujUiwKgv4HgBQ&amp;zoom=1&amp;ved=1t:3588,r:8,s:0,i:112" TargetMode="External"/><Relationship Id="rId4" Type="http://schemas.openxmlformats.org/officeDocument/2006/relationships/hyperlink" Target="http://www.google.com/imgres?biw=1634&amp;bih=884&amp;tbm=isch&amp;tbnid=H9v08AERQsKp-M:&amp;imgrefurl=http://www.fotosearch.com/clip-art/oops.html&amp;docid=bIu39YuYLFF9tM&amp;imgurl=http://sr.photos1.fotosearch.com/bthumb/CSP/CSP990/k11504160.jpg&amp;w=167&amp;h=170&amp;ei=1cRMUri1BujUiwKgv4HgBQ&amp;zoom=1&amp;ved=1t:3588,r:7,s:0,i:109" TargetMode="External"/><Relationship Id="rId5" Type="http://schemas.openxmlformats.org/officeDocument/2006/relationships/hyperlink" Target="http://www.google.com/url?sa=i&amp;rct=j&amp;q=&amp;esrc=s&amp;source=images&amp;cd=&amp;docid=DvDn-9OiFT8ulM&amp;tbnid=hd9ryrEm5Le6hM:&amp;ved=0CAUQjRw&amp;url=http://sustainablebusinessforum.com/davidcoethica/49716/small-business-csr-mistakes&amp;ei=_8RMUtOTHuSqiALV9ICACQ&amp;bvm=bv.53537100,d.cGE&amp;psig=AFQjCNFcgLToByW-DXn_2K5wHzbSwwhUMQ&amp;ust=1380849237283301" TargetMode="External"/><Relationship Id="rId6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Sequence Assembly</a:t>
            </a: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1371600" y="3609808"/>
            <a:ext cx="6400800" cy="1752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Fall </a:t>
            </a:r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2016</a:t>
            </a:r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BMI/CS </a:t>
            </a:r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576</a:t>
            </a:r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www.biostat.wisc.edu/bmi576</a:t>
            </a:r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/</a:t>
            </a:r>
            <a:endParaRPr lang="en-US" dirty="0" smtClean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Irene Ong</a:t>
            </a:r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Irene.ong@wisc.edu</a:t>
            </a:r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2390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1990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: The public Human Genome Project, headed by Francis Collins, aims to sequence the human genome by 2005. </a:t>
            </a:r>
          </a:p>
          <a:p>
            <a:pPr marL="0" indent="0">
              <a:buNone/>
            </a:pPr>
            <a:endParaRPr lang="en-US" altLang="en-US" b="1" dirty="0" smtClean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1997</a:t>
            </a:r>
            <a:r>
              <a:rPr lang="en-US" altLang="en-US" dirty="0" smtClean="0">
                <a:solidFill>
                  <a:schemeClr val="bg1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: Craig Venter founds Celera Genomics, a private firm, with the same goal.</a:t>
            </a:r>
          </a:p>
          <a:p>
            <a:endParaRPr lang="en-US" altLang="en-US" dirty="0">
              <a:solidFill>
                <a:schemeClr val="bg1"/>
              </a:solidFill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2000:</a:t>
            </a:r>
            <a:endParaRPr lang="en-US" altLang="en-US" b="1" dirty="0">
              <a:solidFill>
                <a:schemeClr val="bg1"/>
              </a:solidFill>
              <a:latin typeface="Calibri" pitchFamily="34" charset="0"/>
              <a:ea typeface="Arial" pitchFamily="34" charset="0"/>
              <a:cs typeface="Times New Roman" pitchFamily="18" charset="0"/>
            </a:endParaRPr>
          </a:p>
        </p:txBody>
      </p:sp>
      <p:pic>
        <p:nvPicPr>
          <p:cNvPr id="14340" name="Picture 7"/>
          <p:cNvPicPr>
            <a:picLocks noChangeAspect="1"/>
          </p:cNvPicPr>
          <p:nvPr/>
        </p:nvPicPr>
        <p:blipFill>
          <a:blip r:embed="rId3"/>
          <a:srcRect l="6531" r="11845"/>
          <a:stretch>
            <a:fillRect/>
          </a:stretch>
        </p:blipFill>
        <p:spPr bwMode="auto">
          <a:xfrm>
            <a:off x="7620000" y="838200"/>
            <a:ext cx="106597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7391400" y="2286000"/>
            <a:ext cx="1630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Francis Collins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The Race to Sequence the Human Genome  </a:t>
            </a:r>
          </a:p>
        </p:txBody>
      </p:sp>
    </p:spTree>
    <p:extLst>
      <p:ext uri="{BB962C8B-B14F-4D97-AF65-F5344CB8AC3E}">
        <p14:creationId xmlns:p14="http://schemas.microsoft.com/office/powerpoint/2010/main" val="85765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2390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1990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: The public Human Genome Project, headed by Francis Collins, aims to sequence the human genome by 2005. </a:t>
            </a:r>
          </a:p>
          <a:p>
            <a:pPr marL="0" indent="0">
              <a:buNone/>
            </a:pPr>
            <a:endParaRPr lang="en-US" altLang="en-US" b="1" dirty="0" smtClean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1997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: Craig Venter founds Celera Genomics, a private firm, with the same goal.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 smtClean="0">
                <a:solidFill>
                  <a:srgbClr val="FFFFFF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2000:</a:t>
            </a:r>
            <a:endParaRPr lang="en-US" altLang="en-US" b="1" dirty="0">
              <a:solidFill>
                <a:srgbClr val="FFFFFF"/>
              </a:solidFill>
              <a:latin typeface="Calibri" pitchFamily="34" charset="0"/>
              <a:ea typeface="Arial" pitchFamily="34" charset="0"/>
              <a:cs typeface="Times New Roman" pitchFamily="18" charset="0"/>
            </a:endParaRPr>
          </a:p>
        </p:txBody>
      </p:sp>
      <p:pic>
        <p:nvPicPr>
          <p:cNvPr id="14340" name="Picture 7"/>
          <p:cNvPicPr>
            <a:picLocks noChangeAspect="1"/>
          </p:cNvPicPr>
          <p:nvPr/>
        </p:nvPicPr>
        <p:blipFill>
          <a:blip r:embed="rId3"/>
          <a:srcRect l="6531" r="11845"/>
          <a:stretch>
            <a:fillRect/>
          </a:stretch>
        </p:blipFill>
        <p:spPr bwMode="auto">
          <a:xfrm>
            <a:off x="7620000" y="838200"/>
            <a:ext cx="106597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7391400" y="2286000"/>
            <a:ext cx="1630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Francis Collins</a:t>
            </a:r>
          </a:p>
        </p:txBody>
      </p:sp>
      <p:pic>
        <p:nvPicPr>
          <p:cNvPr id="14342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2971800"/>
            <a:ext cx="111728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TextBox 6"/>
          <p:cNvSpPr txBox="1">
            <a:spLocks noChangeArrowheads="1"/>
          </p:cNvSpPr>
          <p:nvPr/>
        </p:nvSpPr>
        <p:spPr bwMode="auto">
          <a:xfrm>
            <a:off x="7467600" y="4343400"/>
            <a:ext cx="14287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Craig Venter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The Race to Sequence the Human Genome  </a:t>
            </a:r>
          </a:p>
        </p:txBody>
      </p:sp>
    </p:spTree>
    <p:extLst>
      <p:ext uri="{BB962C8B-B14F-4D97-AF65-F5344CB8AC3E}">
        <p14:creationId xmlns:p14="http://schemas.microsoft.com/office/powerpoint/2010/main" val="465543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2390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1990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: The public Human Genome Project, headed by Francis Collins, aims to sequence the human genome by 2005. </a:t>
            </a:r>
          </a:p>
          <a:p>
            <a:pPr marL="0" indent="0">
              <a:buNone/>
            </a:pPr>
            <a:endParaRPr lang="en-US" altLang="en-US" b="1" dirty="0" smtClean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1997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: Craig Venter founds Celera Genomics, a private firm, with the same goal.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2000:</a:t>
            </a:r>
            <a:endParaRPr lang="en-US" altLang="en-US" b="1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</p:txBody>
      </p:sp>
      <p:pic>
        <p:nvPicPr>
          <p:cNvPr id="14340" name="Picture 7"/>
          <p:cNvPicPr>
            <a:picLocks noChangeAspect="1"/>
          </p:cNvPicPr>
          <p:nvPr/>
        </p:nvPicPr>
        <p:blipFill>
          <a:blip r:embed="rId3"/>
          <a:srcRect l="6531" r="11845"/>
          <a:stretch>
            <a:fillRect/>
          </a:stretch>
        </p:blipFill>
        <p:spPr bwMode="auto">
          <a:xfrm>
            <a:off x="7620000" y="838200"/>
            <a:ext cx="106597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7391400" y="2286000"/>
            <a:ext cx="1630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Francis Collins</a:t>
            </a:r>
          </a:p>
        </p:txBody>
      </p:sp>
      <p:pic>
        <p:nvPicPr>
          <p:cNvPr id="14342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2971800"/>
            <a:ext cx="111728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TextBox 6"/>
          <p:cNvSpPr txBox="1">
            <a:spLocks noChangeArrowheads="1"/>
          </p:cNvSpPr>
          <p:nvPr/>
        </p:nvSpPr>
        <p:spPr bwMode="auto">
          <a:xfrm>
            <a:off x="7467600" y="4343400"/>
            <a:ext cx="14287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Craig Venter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The Race to Sequence the Human Genome  </a:t>
            </a:r>
          </a:p>
        </p:txBody>
      </p:sp>
      <p:pic>
        <p:nvPicPr>
          <p:cNvPr id="8" name="Picture 11"/>
          <p:cNvPicPr>
            <a:picLocks noChangeAspect="1"/>
          </p:cNvPicPr>
          <p:nvPr/>
        </p:nvPicPr>
        <p:blipFill>
          <a:blip r:embed="rId5"/>
          <a:srcRect l="16586" r="8293" b="19492"/>
          <a:stretch>
            <a:fillRect/>
          </a:stretch>
        </p:blipFill>
        <p:spPr bwMode="auto">
          <a:xfrm>
            <a:off x="2743200" y="4038600"/>
            <a:ext cx="3617714" cy="2633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612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4"/>
          <p:cNvSpPr>
            <a:spLocks noGrp="1"/>
          </p:cNvSpPr>
          <p:nvPr>
            <p:ph idx="1"/>
          </p:nvPr>
        </p:nvSpPr>
        <p:spPr>
          <a:xfrm>
            <a:off x="457200" y="1274763"/>
            <a:ext cx="7924800" cy="21336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en-US" sz="5100" b="1" dirty="0" smtClean="0">
                <a:ea typeface="Arial" pitchFamily="34" charset="0"/>
                <a:cs typeface="Times New Roman" pitchFamily="18" charset="0"/>
              </a:rPr>
              <a:t>Early 2000s</a:t>
            </a:r>
            <a:r>
              <a:rPr lang="en-US" altLang="en-US" sz="5100" dirty="0" smtClean="0">
                <a:ea typeface="Arial" pitchFamily="34" charset="0"/>
                <a:cs typeface="Times New Roman" pitchFamily="18" charset="0"/>
              </a:rPr>
              <a:t>: Many more mammalian genomes were sequenced using the Sanger sequencing method, but new technology was needed for further progress.</a:t>
            </a:r>
          </a:p>
          <a:p>
            <a:pPr>
              <a:buFontTx/>
              <a:buNone/>
            </a:pPr>
            <a:r>
              <a:rPr lang="en-US" altLang="en-US" sz="5100" dirty="0" smtClean="0">
                <a:ea typeface="Arial" pitchFamily="34" charset="0"/>
                <a:cs typeface="Times New Roman" pitchFamily="18" charset="0"/>
              </a:rPr>
              <a:t> </a:t>
            </a:r>
          </a:p>
          <a:p>
            <a:endParaRPr lang="en-US" altLang="en-US" dirty="0" smtClean="0"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</p:txBody>
      </p:sp>
      <p:pic>
        <p:nvPicPr>
          <p:cNvPr id="16388" name="Content Placeholder 4" descr="MammalsRace.pdf"/>
          <p:cNvPicPr>
            <a:picLocks noChangeAspect="1"/>
          </p:cNvPicPr>
          <p:nvPr/>
        </p:nvPicPr>
        <p:blipFill>
          <a:blip r:embed="rId3"/>
          <a:srcRect t="2940" b="2130"/>
          <a:stretch>
            <a:fillRect/>
          </a:stretch>
        </p:blipFill>
        <p:spPr bwMode="auto">
          <a:xfrm>
            <a:off x="603250" y="2778126"/>
            <a:ext cx="8035925" cy="360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From Human to Mouse to Rat to …  </a:t>
            </a:r>
          </a:p>
        </p:txBody>
      </p:sp>
    </p:spTree>
    <p:extLst>
      <p:ext uri="{BB962C8B-B14F-4D97-AF65-F5344CB8AC3E}">
        <p14:creationId xmlns:p14="http://schemas.microsoft.com/office/powerpoint/2010/main" val="186411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Latest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700" dirty="0">
                <a:latin typeface="Calibri" charset="0"/>
                <a:ea typeface="ＭＳ Ｐゴシック" charset="0"/>
                <a:cs typeface="ＭＳ Ｐゴシック" charset="0"/>
              </a:rPr>
              <a:t>454: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dirty="0">
                <a:latin typeface="Calibri" charset="0"/>
                <a:ea typeface="ＭＳ Ｐゴシック" charset="0"/>
              </a:rPr>
              <a:t>“</a:t>
            </a:r>
            <a:r>
              <a:rPr lang="en-US" sz="2400" dirty="0">
                <a:latin typeface="Calibri" charset="0"/>
                <a:ea typeface="ＭＳ Ｐゴシック" charset="0"/>
              </a:rPr>
              <a:t>Sequencing by synthesis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”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 charset="0"/>
                <a:ea typeface="ＭＳ Ｐゴシック" charset="0"/>
              </a:rPr>
              <a:t>Light emitted and detected on addition of a nucleotide by polymerase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 charset="0"/>
                <a:ea typeface="ＭＳ Ｐゴシック" charset="0"/>
              </a:rPr>
              <a:t>400-600 Mb / 10 hour run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dirty="0" err="1"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27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 charset="0"/>
                <a:ea typeface="ＭＳ Ｐゴシック" charset="0"/>
              </a:rPr>
              <a:t>Also 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“</a:t>
            </a:r>
            <a:r>
              <a:rPr lang="en-US" sz="2400" dirty="0">
                <a:latin typeface="Calibri" charset="0"/>
                <a:ea typeface="ＭＳ Ｐゴシック" charset="0"/>
              </a:rPr>
              <a:t>sequencing by synthesis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”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 charset="0"/>
                <a:ea typeface="ＭＳ Ｐゴシック" charset="0"/>
              </a:rPr>
              <a:t>~100 </a:t>
            </a:r>
            <a:r>
              <a:rPr lang="en-US" sz="2400" dirty="0">
                <a:latin typeface="Calibri" charset="0"/>
                <a:ea typeface="ＭＳ Ｐゴシック" charset="0"/>
              </a:rPr>
              <a:t>Gb/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day on one machine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 charset="0"/>
                <a:ea typeface="ＭＳ Ｐゴシック" charset="0"/>
              </a:rPr>
              <a:t>Uses fluorescently-labeled reversible nucleotide terminators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 charset="0"/>
                <a:ea typeface="ＭＳ Ｐゴシック" charset="0"/>
              </a:rPr>
              <a:t>Like Sanger, but detects added nucleotides with laser after each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step</a:t>
            </a:r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Latest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700" dirty="0" smtClean="0">
                <a:latin typeface="Calibri" charset="0"/>
                <a:ea typeface="ＭＳ Ｐゴシック" charset="0"/>
                <a:cs typeface="ＭＳ Ｐゴシック" charset="0"/>
              </a:rPr>
              <a:t>Pacific Biosciences:</a:t>
            </a:r>
            <a:endParaRPr lang="en-US" sz="27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dirty="0">
                <a:latin typeface="Calibri" charset="0"/>
                <a:ea typeface="ＭＳ Ｐゴシック" charset="0"/>
              </a:rPr>
              <a:t>“</a:t>
            </a:r>
            <a:r>
              <a:rPr lang="en-US" sz="2400" dirty="0">
                <a:latin typeface="Calibri" charset="0"/>
                <a:ea typeface="ＭＳ Ｐゴシック" charset="0"/>
              </a:rPr>
              <a:t>Sequencing by synthesis</a:t>
            </a:r>
            <a:r>
              <a:rPr lang="ja-JP" altLang="en-US" sz="2400" dirty="0" smtClean="0">
                <a:latin typeface="Calibri" charset="0"/>
                <a:ea typeface="ＭＳ Ｐゴシック" charset="0"/>
              </a:rPr>
              <a:t>”</a:t>
            </a:r>
            <a:endParaRPr lang="en-US" altLang="ja-JP" sz="2400" dirty="0" smtClean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 charset="0"/>
                <a:ea typeface="ＭＳ Ｐゴシック" charset="0"/>
              </a:rPr>
              <a:t>Single molecule sequencing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 charset="0"/>
                <a:ea typeface="ＭＳ Ｐゴシック" charset="0"/>
              </a:rPr>
              <a:t>Detects addition of single fluorescently-labeled nucleotides by an immobilized DNA polymerase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 charset="0"/>
                <a:ea typeface="ＭＳ Ｐゴシック" charset="0"/>
              </a:rPr>
              <a:t>Real-time: reads bases at the rate of DNA polymerase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Calibri" charset="0"/>
                <a:ea typeface="ＭＳ Ｐゴシック" charset="0"/>
              </a:rPr>
              <a:t>4 hours for sequencing with reads up to 60kb long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 charset="0"/>
                <a:ea typeface="ＭＳ Ｐゴシック" charset="0"/>
                <a:hlinkClick r:id="rId2"/>
              </a:rPr>
              <a:t>v</a:t>
            </a:r>
            <a:r>
              <a:rPr lang="en-US" sz="2400" dirty="0" smtClean="0">
                <a:latin typeface="Calibri" charset="0"/>
                <a:ea typeface="ＭＳ Ｐゴシック" charset="0"/>
                <a:hlinkClick r:id="rId2"/>
              </a:rPr>
              <a:t>ideo</a:t>
            </a:r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5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756150"/>
          </a:xfrm>
        </p:spPr>
        <p:txBody>
          <a:bodyPr/>
          <a:lstStyle/>
          <a:p>
            <a:r>
              <a:rPr lang="en-US" dirty="0" smtClean="0"/>
              <a:t>Emerging technology</a:t>
            </a:r>
          </a:p>
          <a:p>
            <a:r>
              <a:rPr lang="en-US" dirty="0" smtClean="0"/>
              <a:t>Pocket-sized</a:t>
            </a:r>
          </a:p>
          <a:p>
            <a:r>
              <a:rPr lang="en-US" dirty="0" smtClean="0"/>
              <a:t>High error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05200" y="2057400"/>
            <a:ext cx="479460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32608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64410" y="1328371"/>
            <a:ext cx="6988973" cy="4876800"/>
          </a:xfrm>
        </p:spPr>
        <p:txBody>
          <a:bodyPr>
            <a:normAutofit lnSpcReduction="10000"/>
          </a:bodyPr>
          <a:lstStyle/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Late 2000s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: The market for new sequencing machines takes off.</a:t>
            </a:r>
          </a:p>
          <a:p>
            <a:pPr lvl="1"/>
            <a:r>
              <a:rPr lang="en-US" altLang="en-US" dirty="0" err="1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Illumina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 reduces the cost of sequencing     a human genome from $3 billion to $10,000.</a:t>
            </a:r>
          </a:p>
          <a:p>
            <a:pPr lvl="1"/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Complete Genomics builds a genomic factory in Silicon Valley that sequences hundreds of genomes per month.</a:t>
            </a:r>
          </a:p>
          <a:p>
            <a:pPr lvl="1"/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Beijing Genome Institute orders hundreds of sequencing machines, becoming the world’s largest sequencing center.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Next Generation Sequencing Technologies </a:t>
            </a:r>
          </a:p>
        </p:txBody>
      </p:sp>
      <p:pic>
        <p:nvPicPr>
          <p:cNvPr id="22530" name="Picture 2" descr="http://www.metabolomictechnologies.ca/images/BGI.bmp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953000"/>
            <a:ext cx="1828800" cy="9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lindinglab.org/external-files/images/HighRes_LOGO_CMYK_new.png/image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691"/>
          <a:stretch/>
        </p:blipFill>
        <p:spPr bwMode="auto">
          <a:xfrm>
            <a:off x="6835248" y="2133600"/>
            <a:ext cx="2165985" cy="7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www.systemsbiology.org/sites/default/files/Complete%20Genomics%20Logo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0"/>
            <a:ext cx="1949287" cy="57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upload.wikimedia.org/wikipedia/commons/7/7b/Illumina_MiSeq_sequencer.jpg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t="11706" r="5484" b="4238"/>
          <a:stretch/>
        </p:blipFill>
        <p:spPr bwMode="auto">
          <a:xfrm>
            <a:off x="6802963" y="609600"/>
            <a:ext cx="2169695" cy="158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029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905000"/>
            <a:ext cx="18272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4519613"/>
            <a:ext cx="1295400" cy="162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2244" y="4571999"/>
            <a:ext cx="1179756" cy="156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4519613"/>
            <a:ext cx="12192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48" name="Straight Arrow Connector 7"/>
          <p:cNvCxnSpPr>
            <a:cxnSpLocks noChangeShapeType="1"/>
          </p:cNvCxnSpPr>
          <p:nvPr/>
        </p:nvCxnSpPr>
        <p:spPr bwMode="auto">
          <a:xfrm rot="10800000" flipV="1">
            <a:off x="1981200" y="3429000"/>
            <a:ext cx="1676400" cy="990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0249" name="Straight Arrow Connector 11"/>
          <p:cNvCxnSpPr>
            <a:cxnSpLocks noChangeShapeType="1"/>
          </p:cNvCxnSpPr>
          <p:nvPr/>
        </p:nvCxnSpPr>
        <p:spPr bwMode="auto">
          <a:xfrm rot="10800000" flipH="1" flipV="1">
            <a:off x="5638800" y="3429000"/>
            <a:ext cx="1676400" cy="990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0250" name="Straight Arrow Connector 12"/>
          <p:cNvCxnSpPr>
            <a:cxnSpLocks noChangeShapeType="1"/>
          </p:cNvCxnSpPr>
          <p:nvPr/>
        </p:nvCxnSpPr>
        <p:spPr bwMode="auto">
          <a:xfrm rot="5400000">
            <a:off x="4511675" y="4327525"/>
            <a:ext cx="274638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-76200" y="228600"/>
            <a:ext cx="9296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16000" b="0" i="0" dirty="0" smtClean="0">
                <a:cs typeface="Arial" pitchFamily="34" charset="0"/>
              </a:rPr>
              <a:t> </a:t>
            </a:r>
            <a:r>
              <a:rPr lang="en-US" altLang="en-US" sz="16000" b="0" i="0" dirty="0">
                <a:cs typeface="Arial" pitchFamily="34" charset="0"/>
              </a:rPr>
              <a:t>Personal Genome </a:t>
            </a:r>
            <a:r>
              <a:rPr lang="en-US" altLang="en-US" sz="16000" b="0" i="0" dirty="0" smtClean="0">
                <a:cs typeface="Arial" pitchFamily="34" charset="0"/>
              </a:rPr>
              <a:t>Sequencing</a:t>
            </a:r>
          </a:p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072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915400" cy="24384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Different people have slightly different genomes: on average, roughly 1 mutation in 1000 nucleotides.  </a:t>
            </a:r>
          </a:p>
          <a:p>
            <a:pPr marL="0" indent="0">
              <a:buNone/>
            </a:pPr>
            <a:endParaRPr lang="en-US" altLang="en-US" dirty="0" smtClean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The 1 in 1000 nucleotides difference  accounts for height, high cholesterol susceptibility, and 1000s of genetic diseases. </a:t>
            </a:r>
          </a:p>
          <a:p>
            <a:endParaRPr lang="en-US" altLang="en-US" dirty="0" smtClean="0"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endParaRPr lang="en-US" altLang="en-US" b="1" dirty="0" smtClean="0"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8601" y="3068423"/>
            <a:ext cx="1955800" cy="31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4190999"/>
            <a:ext cx="1068388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Rectangle 5"/>
          <p:cNvSpPr>
            <a:spLocks noChangeArrowheads="1"/>
          </p:cNvSpPr>
          <p:nvPr/>
        </p:nvSpPr>
        <p:spPr bwMode="auto">
          <a:xfrm>
            <a:off x="2043113" y="3657599"/>
            <a:ext cx="3886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 b="0" i="0" dirty="0">
                <a:latin typeface="Lucida Console" pitchFamily="49" charset="0"/>
              </a:rPr>
              <a:t>CTGATGATGGACTACGCTACTACTGCTAGCTGTATTACGATCAGCTAC</a:t>
            </a:r>
            <a:r>
              <a:rPr lang="en-US" altLang="en-US" sz="1200" i="0" dirty="0">
                <a:solidFill>
                  <a:srgbClr val="FF0000"/>
                </a:solidFill>
                <a:latin typeface="Lucida Console" pitchFamily="49" charset="0"/>
              </a:rPr>
              <a:t>C</a:t>
            </a:r>
            <a:r>
              <a:rPr lang="en-US" altLang="en-US" sz="1200" b="0" i="0" dirty="0">
                <a:latin typeface="Lucida Console" pitchFamily="49" charset="0"/>
              </a:rPr>
              <a:t>ACATCGTAGCTACGATGCATTAGCAAGCTATCGATCGATCGATCGATTATCTACGATCGATCGATCGATCACTATACGAGCTACTACGTACGTACGATCGCG</a:t>
            </a:r>
            <a:r>
              <a:rPr lang="en-US" altLang="en-US" sz="1200" i="0" dirty="0">
                <a:solidFill>
                  <a:srgbClr val="FF0000"/>
                </a:solidFill>
                <a:latin typeface="Lucida Console" pitchFamily="49" charset="0"/>
              </a:rPr>
              <a:t>G</a:t>
            </a:r>
            <a:r>
              <a:rPr lang="en-US" altLang="en-US" sz="1200" b="0" i="0" dirty="0">
                <a:latin typeface="Lucida Console" pitchFamily="49" charset="0"/>
              </a:rPr>
              <a:t>GACTATTATCGACTACAGAT</a:t>
            </a:r>
            <a:r>
              <a:rPr lang="en-US" altLang="en-US" sz="1200" i="0" dirty="0">
                <a:solidFill>
                  <a:srgbClr val="FF0000"/>
                </a:solidFill>
                <a:latin typeface="Lucida Console" pitchFamily="49" charset="0"/>
              </a:rPr>
              <a:t>A</a:t>
            </a:r>
            <a:r>
              <a:rPr lang="en-US" altLang="en-US" sz="1200" b="0" i="0" dirty="0">
                <a:latin typeface="Lucida Console" pitchFamily="49" charset="0"/>
              </a:rPr>
              <a:t>AAACATGCTAGTACAACAGTATACATAGCTGCGGGATACGATTAGCTAATAGCTGACGATATCCGAT</a:t>
            </a:r>
            <a:endParaRPr lang="en-US" altLang="en-US" sz="1200" dirty="0"/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2043113" y="4952999"/>
            <a:ext cx="3886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 b="0" i="0" dirty="0">
                <a:latin typeface="Lucida Console" pitchFamily="49" charset="0"/>
              </a:rPr>
              <a:t>CTGATGATGGACTACGCTACTACTGCTAGCTGTATTACGATCAGCTAC</a:t>
            </a:r>
            <a:r>
              <a:rPr lang="en-US" altLang="en-US" sz="1200" i="0" dirty="0">
                <a:solidFill>
                  <a:srgbClr val="00CC00"/>
                </a:solidFill>
                <a:latin typeface="Lucida Console" pitchFamily="49" charset="0"/>
              </a:rPr>
              <a:t>A</a:t>
            </a:r>
            <a:r>
              <a:rPr lang="en-US" altLang="en-US" sz="1200" b="0" i="0" dirty="0">
                <a:latin typeface="Lucida Console" pitchFamily="49" charset="0"/>
              </a:rPr>
              <a:t>ACATCGTAGCTACGATGCATTAGCAAGCTATCGATCGATCGATCGATTATCTACGATCGATCGATCGATCACTATACGAGCTACTACGTACGTACGATCGCG</a:t>
            </a:r>
            <a:r>
              <a:rPr lang="en-US" altLang="en-US" sz="1200" i="0" dirty="0">
                <a:solidFill>
                  <a:srgbClr val="00CC00"/>
                </a:solidFill>
                <a:latin typeface="Lucida Console" pitchFamily="49" charset="0"/>
              </a:rPr>
              <a:t>T</a:t>
            </a:r>
            <a:r>
              <a:rPr lang="en-US" altLang="en-US" sz="1200" b="0" i="0" dirty="0">
                <a:latin typeface="Lucida Console" pitchFamily="49" charset="0"/>
              </a:rPr>
              <a:t>GACTATTATCGACTACAGAT</a:t>
            </a:r>
            <a:r>
              <a:rPr lang="en-US" altLang="en-US" sz="1200" i="0" dirty="0">
                <a:solidFill>
                  <a:srgbClr val="00CC00"/>
                </a:solidFill>
                <a:latin typeface="Lucida Console" pitchFamily="49" charset="0"/>
              </a:rPr>
              <a:t>G</a:t>
            </a:r>
            <a:r>
              <a:rPr lang="en-US" altLang="en-US" sz="1200" b="0" i="0" dirty="0">
                <a:latin typeface="Lucida Console" pitchFamily="49" charset="0"/>
              </a:rPr>
              <a:t>AAACATGCTAGTACAACAGTATACATAGCTGCGGGATACGATTAGCTAATAGCTGACGATATCCGAT</a:t>
            </a:r>
            <a:endParaRPr lang="en-US" altLang="en-US" sz="1200" dirty="0"/>
          </a:p>
        </p:txBody>
      </p:sp>
      <p:cxnSp>
        <p:nvCxnSpPr>
          <p:cNvPr id="8200" name="Straight Arrow Connector 8"/>
          <p:cNvCxnSpPr>
            <a:cxnSpLocks noChangeShapeType="1"/>
          </p:cNvCxnSpPr>
          <p:nvPr/>
        </p:nvCxnSpPr>
        <p:spPr bwMode="auto">
          <a:xfrm>
            <a:off x="5943600" y="4267199"/>
            <a:ext cx="5334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8201" name="Straight Arrow Connector 8"/>
          <p:cNvCxnSpPr>
            <a:cxnSpLocks noChangeShapeType="1"/>
          </p:cNvCxnSpPr>
          <p:nvPr/>
        </p:nvCxnSpPr>
        <p:spPr bwMode="auto">
          <a:xfrm rot="10800000">
            <a:off x="1524000" y="5562599"/>
            <a:ext cx="5334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Few Mutations Can Make </a:t>
            </a:r>
            <a:r>
              <a:rPr lang="en-US" altLang="en-US" b="0" i="0" dirty="0">
                <a:cs typeface="Arial" pitchFamily="34" charset="0"/>
              </a:rPr>
              <a:t>a </a:t>
            </a:r>
            <a:r>
              <a:rPr lang="en-US" altLang="en-US" b="0" i="0" dirty="0" smtClean="0">
                <a:cs typeface="Arial" pitchFamily="34" charset="0"/>
              </a:rPr>
              <a:t>Big Difference… </a:t>
            </a:r>
          </a:p>
        </p:txBody>
      </p:sp>
    </p:spTree>
    <p:extLst>
      <p:ext uri="{BB962C8B-B14F-4D97-AF65-F5344CB8AC3E}">
        <p14:creationId xmlns:p14="http://schemas.microsoft.com/office/powerpoint/2010/main" val="3783908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slides courtesy of Phillip </a:t>
            </a:r>
            <a:r>
              <a:rPr lang="en-US" dirty="0" err="1" smtClean="0"/>
              <a:t>Compeau</a:t>
            </a:r>
            <a:r>
              <a:rPr lang="en-US" dirty="0" smtClean="0"/>
              <a:t> and </a:t>
            </a:r>
            <a:r>
              <a:rPr lang="en-US" dirty="0" err="1" smtClean="0"/>
              <a:t>Pavel</a:t>
            </a:r>
            <a:r>
              <a:rPr lang="en-US" dirty="0" smtClean="0"/>
              <a:t> </a:t>
            </a:r>
            <a:r>
              <a:rPr lang="en-US" dirty="0" err="1" smtClean="0"/>
              <a:t>Pevzner’s</a:t>
            </a:r>
            <a:r>
              <a:rPr lang="en-US" dirty="0" smtClean="0"/>
              <a:t> Bioinformatics Algorithms</a:t>
            </a:r>
          </a:p>
          <a:p>
            <a:r>
              <a:rPr lang="en-US" dirty="0"/>
              <a:t>P</a:t>
            </a:r>
            <a:r>
              <a:rPr lang="en-US" dirty="0" smtClean="0"/>
              <a:t>lease do not share outside of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7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4876800"/>
          </a:xfrm>
        </p:spPr>
        <p:txBody>
          <a:bodyPr/>
          <a:lstStyle/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2010</a:t>
            </a:r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 Nicholas Volker became                     the first human being to be saved                            by genome sequencing.</a:t>
            </a:r>
          </a:p>
          <a:p>
            <a:pPr lvl="1"/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Doctors could not diagnose his condition; he went through dozens of surgeries. </a:t>
            </a:r>
          </a:p>
          <a:p>
            <a:pPr lvl="1"/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S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equencing revealed a rare mutation in a </a:t>
            </a:r>
            <a:r>
              <a:rPr lang="en-US" altLang="en-US" i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XIAP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 gene linked to a defect in his immune system.</a:t>
            </a:r>
          </a:p>
          <a:p>
            <a:pPr lvl="1"/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This led doctors to use immunotherapy,                          which saved the child.</a:t>
            </a:r>
          </a:p>
        </p:txBody>
      </p:sp>
      <p:pic>
        <p:nvPicPr>
          <p:cNvPr id="12292" name="Picture 4"/>
          <p:cNvPicPr>
            <a:picLocks noChangeAspect="1"/>
          </p:cNvPicPr>
          <p:nvPr/>
        </p:nvPicPr>
        <p:blipFill>
          <a:blip r:embed="rId3"/>
          <a:srcRect l="15720" r="10033"/>
          <a:stretch>
            <a:fillRect/>
          </a:stretch>
        </p:blipFill>
        <p:spPr bwMode="auto">
          <a:xfrm>
            <a:off x="6553200" y="1219200"/>
            <a:ext cx="1828800" cy="138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Why Do We Sequence Personal Genomes? </a:t>
            </a:r>
          </a:p>
        </p:txBody>
      </p:sp>
    </p:spTree>
    <p:extLst>
      <p:ext uri="{BB962C8B-B14F-4D97-AF65-F5344CB8AC3E}">
        <p14:creationId xmlns:p14="http://schemas.microsoft.com/office/powerpoint/2010/main" val="424409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cs typeface="Arial" charset="0"/>
              </a:rPr>
              <a:t>10,000 Genomes and Beyond</a:t>
            </a:r>
          </a:p>
        </p:txBody>
      </p:sp>
      <p:sp>
        <p:nvSpPr>
          <p:cNvPr id="36352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5257800" cy="5638799"/>
          </a:xfrm>
        </p:spPr>
        <p:txBody>
          <a:bodyPr>
            <a:normAutofit/>
          </a:bodyPr>
          <a:lstStyle/>
          <a:p>
            <a:r>
              <a:rPr lang="en-US" altLang="en-US" b="1" dirty="0" smtClean="0">
                <a:cs typeface="Times New Roman" pitchFamily="18" charset="0"/>
              </a:rPr>
              <a:t>2010</a:t>
            </a:r>
            <a:r>
              <a:rPr lang="en-US" altLang="en-US" dirty="0" smtClean="0">
                <a:cs typeface="Times New Roman" pitchFamily="18" charset="0"/>
              </a:rPr>
              <a:t>:</a:t>
            </a:r>
            <a:r>
              <a:rPr lang="en-US" altLang="en-US" b="1" dirty="0" smtClean="0">
                <a:cs typeface="Times New Roman" pitchFamily="18" charset="0"/>
              </a:rPr>
              <a:t> </a:t>
            </a:r>
            <a:r>
              <a:rPr lang="en-US" altLang="en-US" dirty="0" smtClean="0">
                <a:cs typeface="Times New Roman" pitchFamily="18" charset="0"/>
              </a:rPr>
              <a:t>Scientists launch a project to sequence  10,000 vertebrate  genomes.</a:t>
            </a:r>
            <a:endParaRPr lang="en-US" altLang="en-US" b="1" dirty="0" smtClean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en-US" b="1" dirty="0" smtClean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Now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: Human genome 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sequencing costs just a few thousand dollars and under  $1,000 human genomes may arrive any day now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. </a:t>
            </a:r>
            <a:endParaRPr lang="en-US" altLang="en-US" dirty="0" smtClean="0">
              <a:cs typeface="Times New Roman" pitchFamily="18" charset="0"/>
            </a:endParaRPr>
          </a:p>
        </p:txBody>
      </p:sp>
      <p:pic>
        <p:nvPicPr>
          <p:cNvPr id="363524" name="Picture 2" descr="http://discoverybuzz.com/blog/wp-content/uploads/2009/11/genome10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91" y="914400"/>
            <a:ext cx="2779709" cy="200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 descr="http://www.genome.gov/images/content/cost_per_genom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69" y="3276600"/>
            <a:ext cx="3853530" cy="28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36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936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1507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533400" y="3657600"/>
            <a:ext cx="77724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3048000" y="1219200"/>
            <a:ext cx="52578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966261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2531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2532" name="Rectangle 6"/>
          <p:cNvSpPr>
            <a:spLocks noChangeArrowheads="1"/>
          </p:cNvSpPr>
          <p:nvPr/>
        </p:nvSpPr>
        <p:spPr bwMode="auto">
          <a:xfrm>
            <a:off x="533400" y="3657600"/>
            <a:ext cx="77724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5562600" y="1219200"/>
            <a:ext cx="27432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6795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3555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533400" y="3657600"/>
            <a:ext cx="77724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318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4579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3048000" y="3657600"/>
            <a:ext cx="52578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3392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5603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5604" name="Rectangle 6"/>
          <p:cNvSpPr>
            <a:spLocks noChangeArrowheads="1"/>
          </p:cNvSpPr>
          <p:nvPr/>
        </p:nvSpPr>
        <p:spPr bwMode="auto">
          <a:xfrm>
            <a:off x="5562600" y="3657600"/>
            <a:ext cx="27432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1193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6627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</p:spTree>
    <p:extLst>
      <p:ext uri="{BB962C8B-B14F-4D97-AF65-F5344CB8AC3E}">
        <p14:creationId xmlns:p14="http://schemas.microsoft.com/office/powerpoint/2010/main" val="30089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anguage2.pdf"/>
          <p:cNvPicPr>
            <a:picLocks noChangeAspect="1"/>
          </p:cNvPicPr>
          <p:nvPr/>
        </p:nvPicPr>
        <p:blipFill>
          <a:blip r:embed="rId3"/>
          <a:srcRect r="44139"/>
          <a:stretch>
            <a:fillRect/>
          </a:stretch>
        </p:blipFill>
        <p:spPr bwMode="auto">
          <a:xfrm>
            <a:off x="228600" y="4495800"/>
            <a:ext cx="31242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anguage2.pdf"/>
          <p:cNvPicPr>
            <a:picLocks noChangeAspect="1"/>
          </p:cNvPicPr>
          <p:nvPr/>
        </p:nvPicPr>
        <p:blipFill>
          <a:blip r:embed="rId3"/>
          <a:srcRect l="29974" t="5568"/>
          <a:stretch>
            <a:fillRect/>
          </a:stretch>
        </p:blipFill>
        <p:spPr bwMode="auto">
          <a:xfrm>
            <a:off x="4114800" y="4572000"/>
            <a:ext cx="3916363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905000" y="4572000"/>
            <a:ext cx="3733800" cy="1219200"/>
            <a:chOff x="1905000" y="4572000"/>
            <a:chExt cx="3733800" cy="1219200"/>
          </a:xfrm>
        </p:grpSpPr>
        <p:sp>
          <p:nvSpPr>
            <p:cNvPr id="9" name="Rectangle 8"/>
            <p:cNvSpPr/>
            <p:nvPr/>
          </p:nvSpPr>
          <p:spPr>
            <a:xfrm>
              <a:off x="1905000" y="4572000"/>
              <a:ext cx="1524000" cy="1219200"/>
            </a:xfrm>
            <a:prstGeom prst="rect">
              <a:avLst/>
            </a:prstGeom>
            <a:noFill/>
            <a:ln w="50800"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572000"/>
              <a:ext cx="1524000" cy="1219200"/>
            </a:xfrm>
            <a:prstGeom prst="rect">
              <a:avLst/>
            </a:prstGeom>
            <a:noFill/>
            <a:ln w="50800"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latin typeface="Arial" pitchFamily="34" charset="0"/>
                <a:cs typeface="Arial" pitchFamily="34" charset="0"/>
              </a:rPr>
              <a:t>The Newspaper Problem as          an Overlapping Puzzle </a:t>
            </a:r>
          </a:p>
        </p:txBody>
      </p:sp>
      <p:pic>
        <p:nvPicPr>
          <p:cNvPr id="12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4"/>
          <a:srcRect l="33518" t="49820" r="34935"/>
          <a:stretch>
            <a:fillRect/>
          </a:stretch>
        </p:blipFill>
        <p:spPr>
          <a:xfrm>
            <a:off x="2819400" y="1600200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30089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i="0" u="none" strike="noStrike" cap="none" normalizeH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902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anguage2.pdf"/>
          <p:cNvPicPr>
            <a:picLocks noChangeAspect="1"/>
          </p:cNvPicPr>
          <p:nvPr/>
        </p:nvPicPr>
        <p:blipFill>
          <a:blip r:embed="rId3"/>
          <a:srcRect r="44139"/>
          <a:stretch>
            <a:fillRect/>
          </a:stretch>
        </p:blipFill>
        <p:spPr bwMode="auto">
          <a:xfrm>
            <a:off x="228600" y="4495800"/>
            <a:ext cx="31242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anguage2.pdf"/>
          <p:cNvPicPr>
            <a:picLocks noChangeAspect="1"/>
          </p:cNvPicPr>
          <p:nvPr/>
        </p:nvPicPr>
        <p:blipFill>
          <a:blip r:embed="rId3"/>
          <a:srcRect l="29974" t="5568"/>
          <a:stretch>
            <a:fillRect/>
          </a:stretch>
        </p:blipFill>
        <p:spPr bwMode="auto">
          <a:xfrm>
            <a:off x="4114800" y="4572000"/>
            <a:ext cx="3916363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latin typeface="Arial" pitchFamily="34" charset="0"/>
                <a:cs typeface="Arial" pitchFamily="34" charset="0"/>
              </a:rPr>
              <a:t>The Newspaper Problem as          an Overlapping Puzzle </a:t>
            </a:r>
          </a:p>
        </p:txBody>
      </p:sp>
      <p:pic>
        <p:nvPicPr>
          <p:cNvPr id="11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4"/>
          <a:srcRect l="33518" t="49820" r="34935"/>
          <a:stretch>
            <a:fillRect/>
          </a:stretch>
        </p:blipFill>
        <p:spPr>
          <a:xfrm>
            <a:off x="3200400" y="1676400"/>
            <a:ext cx="2438400" cy="2438400"/>
          </a:xfr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5656"/>
            <a:ext cx="3429000" cy="50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023 L 0.24167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585788" y="1352550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en-US" sz="2000" b="0" i="0" dirty="0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828801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28600" y="20397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228600" y="22683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228600" y="24969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altLang="en-US" sz="4700" b="0" i="0" dirty="0" smtClean="0">
                <a:cs typeface="Lucida Sans Unicode" pitchFamily="34" charset="0"/>
              </a:rPr>
              <a:t>Multiple Copies </a:t>
            </a:r>
            <a:r>
              <a:rPr lang="en-US" altLang="en-US" sz="4700" b="0" i="0" dirty="0">
                <a:cs typeface="Lucida Sans Unicode" pitchFamily="34" charset="0"/>
              </a:rPr>
              <a:t>of a </a:t>
            </a:r>
            <a:r>
              <a:rPr lang="en-US" altLang="en-US" sz="4700" b="0" i="0" dirty="0" smtClean="0">
                <a:cs typeface="Lucida Sans Unicode" pitchFamily="34" charset="0"/>
              </a:rPr>
              <a:t>Genome (Millions </a:t>
            </a:r>
            <a:r>
              <a:rPr lang="en-US" altLang="en-US" sz="4700" b="0" i="0" dirty="0">
                <a:cs typeface="Lucida Sans Unicode" pitchFamily="34" charset="0"/>
              </a:rPr>
              <a:t>of t</a:t>
            </a:r>
            <a:r>
              <a:rPr lang="en-US" altLang="en-US" sz="4700" b="0" i="0" dirty="0" smtClean="0">
                <a:cs typeface="Lucida Sans Unicode" pitchFamily="34" charset="0"/>
              </a:rPr>
              <a:t>hem)</a:t>
            </a:r>
            <a:endParaRPr lang="en-US" altLang="en-US" sz="4700" b="0" i="0" dirty="0">
              <a:cs typeface="Lucida Sans Unicode" pitchFamily="34" charset="0"/>
            </a:endParaRPr>
          </a:p>
        </p:txBody>
      </p:sp>
      <p:pic>
        <p:nvPicPr>
          <p:cNvPr id="12" name="Content Placeholder 5" descr="NewspaperBlowup3.pdf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4" t="2" r="66872" b="51074"/>
          <a:stretch/>
        </p:blipFill>
        <p:spPr>
          <a:xfrm>
            <a:off x="3657600" y="609600"/>
            <a:ext cx="1371600" cy="1273628"/>
          </a:xfrm>
        </p:spPr>
      </p:pic>
    </p:spTree>
    <p:extLst>
      <p:ext uri="{BB962C8B-B14F-4D97-AF65-F5344CB8AC3E}">
        <p14:creationId xmlns:p14="http://schemas.microsoft.com/office/powerpoint/2010/main" val="75626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1828801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28600" y="20397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228600" y="22683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228600" y="24969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18" name="5-Point Star 17"/>
          <p:cNvSpPr/>
          <p:nvPr/>
        </p:nvSpPr>
        <p:spPr bwMode="auto">
          <a:xfrm>
            <a:off x="762000" y="179742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5-Point Star 18"/>
          <p:cNvSpPr/>
          <p:nvPr/>
        </p:nvSpPr>
        <p:spPr bwMode="auto">
          <a:xfrm>
            <a:off x="609600" y="199913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5-Point Star 19"/>
          <p:cNvSpPr/>
          <p:nvPr/>
        </p:nvSpPr>
        <p:spPr bwMode="auto">
          <a:xfrm>
            <a:off x="1295400" y="20170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5-Point Star 20"/>
          <p:cNvSpPr/>
          <p:nvPr/>
        </p:nvSpPr>
        <p:spPr bwMode="auto">
          <a:xfrm>
            <a:off x="762000" y="220980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5-Point Star 21"/>
          <p:cNvSpPr/>
          <p:nvPr/>
        </p:nvSpPr>
        <p:spPr bwMode="auto">
          <a:xfrm>
            <a:off x="1532975" y="22591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5-Point Star 22"/>
          <p:cNvSpPr/>
          <p:nvPr/>
        </p:nvSpPr>
        <p:spPr bwMode="auto">
          <a:xfrm>
            <a:off x="2438400" y="225462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5-Point Star 23"/>
          <p:cNvSpPr/>
          <p:nvPr/>
        </p:nvSpPr>
        <p:spPr bwMode="auto">
          <a:xfrm>
            <a:off x="3200400" y="22456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5-Point Star 24"/>
          <p:cNvSpPr/>
          <p:nvPr/>
        </p:nvSpPr>
        <p:spPr bwMode="auto">
          <a:xfrm>
            <a:off x="3886200" y="22456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5-Point Star 25"/>
          <p:cNvSpPr/>
          <p:nvPr/>
        </p:nvSpPr>
        <p:spPr bwMode="auto">
          <a:xfrm>
            <a:off x="2133600" y="202602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5-Point Star 26"/>
          <p:cNvSpPr/>
          <p:nvPr/>
        </p:nvSpPr>
        <p:spPr bwMode="auto">
          <a:xfrm>
            <a:off x="2971800" y="20170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5-Point Star 27"/>
          <p:cNvSpPr/>
          <p:nvPr/>
        </p:nvSpPr>
        <p:spPr bwMode="auto">
          <a:xfrm>
            <a:off x="3733800" y="20305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5-Point Star 28"/>
          <p:cNvSpPr/>
          <p:nvPr/>
        </p:nvSpPr>
        <p:spPr bwMode="auto">
          <a:xfrm>
            <a:off x="4585445" y="20305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5-Point Star 29"/>
          <p:cNvSpPr/>
          <p:nvPr/>
        </p:nvSpPr>
        <p:spPr bwMode="auto">
          <a:xfrm>
            <a:off x="4791635" y="222773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5-Point Star 30"/>
          <p:cNvSpPr/>
          <p:nvPr/>
        </p:nvSpPr>
        <p:spPr bwMode="auto">
          <a:xfrm>
            <a:off x="5661210" y="22456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5-Point Star 31"/>
          <p:cNvSpPr/>
          <p:nvPr/>
        </p:nvSpPr>
        <p:spPr bwMode="auto">
          <a:xfrm>
            <a:off x="6400800" y="22456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5-Point Star 32"/>
          <p:cNvSpPr/>
          <p:nvPr/>
        </p:nvSpPr>
        <p:spPr bwMode="auto">
          <a:xfrm>
            <a:off x="7171770" y="225014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5-Point Star 33"/>
          <p:cNvSpPr/>
          <p:nvPr/>
        </p:nvSpPr>
        <p:spPr bwMode="auto">
          <a:xfrm>
            <a:off x="5432620" y="20170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5-Point Star 34"/>
          <p:cNvSpPr/>
          <p:nvPr/>
        </p:nvSpPr>
        <p:spPr bwMode="auto">
          <a:xfrm>
            <a:off x="6199090" y="20305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5-Point Star 35"/>
          <p:cNvSpPr/>
          <p:nvPr/>
        </p:nvSpPr>
        <p:spPr bwMode="auto">
          <a:xfrm>
            <a:off x="6956610" y="20305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5-Point Star 36"/>
          <p:cNvSpPr/>
          <p:nvPr/>
        </p:nvSpPr>
        <p:spPr bwMode="auto">
          <a:xfrm>
            <a:off x="7696200" y="20170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5-Point Star 37"/>
          <p:cNvSpPr/>
          <p:nvPr/>
        </p:nvSpPr>
        <p:spPr bwMode="auto">
          <a:xfrm>
            <a:off x="1021975" y="24877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5-Point Star 38"/>
          <p:cNvSpPr/>
          <p:nvPr/>
        </p:nvSpPr>
        <p:spPr bwMode="auto">
          <a:xfrm>
            <a:off x="1828800" y="24877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5-Point Star 39"/>
          <p:cNvSpPr/>
          <p:nvPr/>
        </p:nvSpPr>
        <p:spPr bwMode="auto">
          <a:xfrm>
            <a:off x="2667000" y="24742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5-Point Star 40"/>
          <p:cNvSpPr/>
          <p:nvPr/>
        </p:nvSpPr>
        <p:spPr bwMode="auto">
          <a:xfrm>
            <a:off x="3451410" y="24742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5-Point Star 41"/>
          <p:cNvSpPr/>
          <p:nvPr/>
        </p:nvSpPr>
        <p:spPr bwMode="auto">
          <a:xfrm>
            <a:off x="4231340" y="246529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5-Point Star 42"/>
          <p:cNvSpPr/>
          <p:nvPr/>
        </p:nvSpPr>
        <p:spPr bwMode="auto">
          <a:xfrm>
            <a:off x="5136775" y="246529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4" name="5-Point Star 43"/>
          <p:cNvSpPr/>
          <p:nvPr/>
        </p:nvSpPr>
        <p:spPr bwMode="auto">
          <a:xfrm>
            <a:off x="5961530" y="24742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5" name="5-Point Star 44"/>
          <p:cNvSpPr/>
          <p:nvPr/>
        </p:nvSpPr>
        <p:spPr bwMode="auto">
          <a:xfrm>
            <a:off x="6656290" y="24877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6" name="5-Point Star 45"/>
          <p:cNvSpPr/>
          <p:nvPr/>
        </p:nvSpPr>
        <p:spPr bwMode="auto">
          <a:xfrm>
            <a:off x="7485530" y="24877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7" name="5-Point Star 46"/>
          <p:cNvSpPr/>
          <p:nvPr/>
        </p:nvSpPr>
        <p:spPr bwMode="auto">
          <a:xfrm>
            <a:off x="1600200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8" name="5-Point Star 47"/>
          <p:cNvSpPr/>
          <p:nvPr/>
        </p:nvSpPr>
        <p:spPr bwMode="auto">
          <a:xfrm>
            <a:off x="2317370" y="181087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9" name="5-Point Star 48"/>
          <p:cNvSpPr/>
          <p:nvPr/>
        </p:nvSpPr>
        <p:spPr bwMode="auto">
          <a:xfrm>
            <a:off x="3124200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0" name="5-Point Star 49"/>
          <p:cNvSpPr/>
          <p:nvPr/>
        </p:nvSpPr>
        <p:spPr bwMode="auto">
          <a:xfrm>
            <a:off x="4047565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1" name="5-Point Star 50"/>
          <p:cNvSpPr/>
          <p:nvPr/>
        </p:nvSpPr>
        <p:spPr bwMode="auto">
          <a:xfrm>
            <a:off x="4948520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2" name="5-Point Star 51"/>
          <p:cNvSpPr/>
          <p:nvPr/>
        </p:nvSpPr>
        <p:spPr bwMode="auto">
          <a:xfrm>
            <a:off x="5858435" y="182880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3" name="5-Point Star 52"/>
          <p:cNvSpPr/>
          <p:nvPr/>
        </p:nvSpPr>
        <p:spPr bwMode="auto">
          <a:xfrm>
            <a:off x="6562165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4" name="5-Point Star 53"/>
          <p:cNvSpPr/>
          <p:nvPr/>
        </p:nvSpPr>
        <p:spPr bwMode="auto">
          <a:xfrm>
            <a:off x="7342095" y="179742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Breaking the Genomes at Random Positions</a:t>
            </a:r>
            <a:endParaRPr lang="en-US" altLang="en-US" b="0" i="0" dirty="0">
              <a:cs typeface="Lucida Sans Unicode" pitchFamily="34" charset="0"/>
            </a:endParaRPr>
          </a:p>
        </p:txBody>
      </p:sp>
      <p:pic>
        <p:nvPicPr>
          <p:cNvPr id="56" name="Content Placeholder 5" descr="NewspaperBlowup3.pdf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4" t="49820" r="66872" b="-627"/>
          <a:stretch/>
        </p:blipFill>
        <p:spPr>
          <a:xfrm>
            <a:off x="3475999" y="648760"/>
            <a:ext cx="1223746" cy="1180041"/>
          </a:xfrm>
        </p:spPr>
      </p:pic>
    </p:spTree>
    <p:extLst>
      <p:ext uri="{BB962C8B-B14F-4D97-AF65-F5344CB8AC3E}">
        <p14:creationId xmlns:p14="http://schemas.microsoft.com/office/powerpoint/2010/main" val="163543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828801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 TGGACTACGCTAC TACTGCTAG CTGTATTACG ATCAGCTACCACA  TCGTAGCTACG  ATGCATTAGCAA  GCTATCGGA  TCAGCTACCA  CATCGTAGC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0" y="2039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 GACTACGCT ACTACTGCTA GCTGTATTACG ATCAGCTACC  ACATCGTAGCT  ACGATGCATTA  GCAAGCTATC  GGATCAGCTAC  CACATCGTAGC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0" y="22683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 ACTACGCTAC TACTGCTAGCT GTATTACGATC AGCTACCAC  ATCGTAGCTACG  ATGCATTAGCA  AGCTATCGG A TCAGCTACCA  CATCGTAGC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0" y="24969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 ACGCTACTACT GCTAGCTGTAT TACGATCAGC TACCACATCGT  AGCTACGATGCA  TTAGCAAGCT  ATCGGATCA  GCTACCACATC  GTAGC</a:t>
            </a:r>
            <a:endParaRPr lang="en-US" sz="1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Generating “Reads”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6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828801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 </a:t>
            </a:r>
            <a:r>
              <a:rPr lang="en-US" altLang="en-US" sz="1000" b="0" i="0" dirty="0" smtClean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TGGACTACGCTAC</a:t>
            </a:r>
            <a:r>
              <a:rPr lang="en-US" altLang="en-US" sz="1000" b="0" i="0" dirty="0" smtClean="0">
                <a:latin typeface="Lucida Console" pitchFamily="49" charset="0"/>
              </a:rPr>
              <a:t> TACTGCTAG CTGTATTACG </a:t>
            </a:r>
            <a:r>
              <a:rPr lang="en-US" altLang="en-US" sz="1000" b="0" i="0" dirty="0" smtClean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ATCAGCTACCACA</a:t>
            </a:r>
            <a:r>
              <a:rPr lang="en-US" altLang="en-US" sz="1000" b="0" i="0" dirty="0" smtClean="0">
                <a:latin typeface="Lucida Console" pitchFamily="49" charset="0"/>
              </a:rPr>
              <a:t>  TCGTAGCTACG  ATGCATTAGCAA  GCTATCGGA  TCAGCTACCA  CATCGTAGC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0" y="2039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 GACTACGCT ACTACTGCTA </a:t>
            </a:r>
            <a:r>
              <a:rPr lang="en-US" altLang="en-US" sz="1000" b="0" i="0" dirty="0" smtClean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GCTGTATTACG</a:t>
            </a:r>
            <a:r>
              <a:rPr lang="en-US" altLang="en-US" sz="1000" b="0" i="0" dirty="0" smtClean="0">
                <a:latin typeface="Lucida Console" pitchFamily="49" charset="0"/>
              </a:rPr>
              <a:t> ATCAGCTACC  ACATCGTAGCT  </a:t>
            </a:r>
            <a:r>
              <a:rPr lang="en-US" altLang="en-US" sz="1000" b="0" i="0" dirty="0" smtClean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ACGATGCATTA</a:t>
            </a:r>
            <a:r>
              <a:rPr lang="en-US" altLang="en-US" sz="1000" b="0" i="0" dirty="0" smtClean="0">
                <a:latin typeface="Lucida Console" pitchFamily="49" charset="0"/>
              </a:rPr>
              <a:t>  GCAAGCTATC  GGATCAGCTAC  CACATCGTAGC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0" y="22683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 </a:t>
            </a:r>
            <a:r>
              <a:rPr lang="en-US" altLang="en-US" sz="1000" b="0" i="0" dirty="0" smtClean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ACTACGCTAC</a:t>
            </a:r>
            <a:r>
              <a:rPr lang="en-US" altLang="en-US" sz="1000" b="0" i="0" dirty="0" smtClean="0">
                <a:latin typeface="Lucida Console" pitchFamily="49" charset="0"/>
              </a:rPr>
              <a:t> TACTGCTAGCT GTATTACGATC AGCTACCAC  ATCGTAGCTACG  ATGCATTAGCA  AGCTATCGG A </a:t>
            </a:r>
            <a:r>
              <a:rPr lang="en-US" altLang="en-US" sz="1000" b="0" i="0" dirty="0" smtClean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TCAGCTACCA</a:t>
            </a:r>
            <a:r>
              <a:rPr lang="en-US" altLang="en-US" sz="1000" b="0" i="0" dirty="0" smtClean="0">
                <a:latin typeface="Lucida Console" pitchFamily="49" charset="0"/>
              </a:rPr>
              <a:t>  CATCGTAGC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0" y="24969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 smtClean="0">
                <a:latin typeface="Lucida Console" pitchFamily="49" charset="0"/>
              </a:rPr>
              <a:t>CTGATGATGGACT ACGCTACTACT </a:t>
            </a:r>
            <a:r>
              <a:rPr lang="en-US" altLang="en-US" sz="1000" b="0" i="0" dirty="0" smtClean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GCTAGCTGTAT</a:t>
            </a:r>
            <a:r>
              <a:rPr lang="en-US" altLang="en-US" sz="1000" b="0" i="0" dirty="0" smtClean="0">
                <a:latin typeface="Lucida Console" pitchFamily="49" charset="0"/>
              </a:rPr>
              <a:t> TACGATCAGC TACCACATCGT  AGCTACGATGCA  </a:t>
            </a:r>
            <a:r>
              <a:rPr lang="en-US" altLang="en-US" sz="1000" b="0" i="0" dirty="0" smtClean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TTAGCAAGCT</a:t>
            </a:r>
            <a:r>
              <a:rPr lang="en-US" altLang="en-US" sz="1000" b="0" i="0" dirty="0" smtClean="0">
                <a:latin typeface="Lucida Console" pitchFamily="49" charset="0"/>
              </a:rPr>
              <a:t>  ATCGGATCA  GCTACCACATC  GTAGC</a:t>
            </a:r>
            <a:endParaRPr lang="en-US" sz="1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“Burning” Some Reads</a:t>
            </a:r>
            <a:endParaRPr lang="en-US" altLang="en-US" b="0" i="0" dirty="0">
              <a:cs typeface="Lucida Sans Unicode" pitchFamily="34" charset="0"/>
            </a:endParaRPr>
          </a:p>
        </p:txBody>
      </p:sp>
      <p:pic>
        <p:nvPicPr>
          <p:cNvPr id="7" name="Content Placeholder 5" descr="NewspaperBlowup3.pdf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34307" t="49820" r="34936" b="3136"/>
          <a:stretch/>
        </p:blipFill>
        <p:spPr>
          <a:xfrm>
            <a:off x="3886200" y="578094"/>
            <a:ext cx="1310640" cy="1260231"/>
          </a:xfrm>
        </p:spPr>
      </p:pic>
    </p:spTree>
    <p:extLst>
      <p:ext uri="{BB962C8B-B14F-4D97-AF65-F5344CB8AC3E}">
        <p14:creationId xmlns:p14="http://schemas.microsoft.com/office/powerpoint/2010/main" val="121316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375189">
            <a:off x="304800" y="3200400"/>
            <a:ext cx="8002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979443">
            <a:off x="4191000" y="2438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9757839">
            <a:off x="990600" y="2590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0530102">
            <a:off x="3429000" y="38100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9706134">
            <a:off x="4800600" y="42672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9774838">
            <a:off x="5715000" y="2819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86600" y="38862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15000" y="3733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GCTATCGGA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rot="19842149">
            <a:off x="7543800" y="3352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20591461">
            <a:off x="7772400" y="27432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609111">
            <a:off x="381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725331">
            <a:off x="1905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004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24200" y="31242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20173359">
            <a:off x="2438400" y="2743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789948">
            <a:off x="990600" y="5181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451528">
            <a:off x="6324600" y="4495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 rot="20259666">
            <a:off x="1905000" y="3886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20122013">
            <a:off x="3581400" y="5410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171567">
            <a:off x="2133600" y="5334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 rot="1138189">
            <a:off x="7696200" y="4495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86600" y="5181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rot="18727350">
            <a:off x="6400800" y="32004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3238398">
            <a:off x="4267200" y="5791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415217">
            <a:off x="609600" y="6019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19786001">
            <a:off x="1371600" y="3352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 rot="1240847">
            <a:off x="5943600" y="6324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20335900">
            <a:off x="5638800" y="53340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rot="1040765">
            <a:off x="7315200" y="57150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19624417">
            <a:off x="2514600" y="5867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 rot="1096476">
            <a:off x="5334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rot="8187294">
            <a:off x="73914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rot="2410586">
            <a:off x="5791200" y="2057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 rot="1707677">
            <a:off x="12192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3996354">
            <a:off x="3657600" y="41910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19400" y="2057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rot="20407526">
            <a:off x="609600" y="4800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649759">
            <a:off x="3429000" y="6400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7874183">
            <a:off x="52578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772400" y="4953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 rot="2459208">
            <a:off x="6553200" y="2438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223946">
            <a:off x="4343400" y="2971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 rot="20426515">
            <a:off x="2133600" y="4876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 rot="798121">
            <a:off x="45720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No Idea What Position Every Read Comes From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19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2472268" y="3962400"/>
            <a:ext cx="457200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472268" y="3513664"/>
            <a:ext cx="457200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375189">
            <a:off x="304800" y="3200400"/>
            <a:ext cx="8002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979443">
            <a:off x="4191000" y="2438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9757839">
            <a:off x="990600" y="2590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0530102">
            <a:off x="3429000" y="38100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9706134">
            <a:off x="4800600" y="42672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9774838">
            <a:off x="5715000" y="2819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86600" y="38862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87601" y="3462865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GCTATCGGA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rot="19842149">
            <a:off x="7543800" y="3352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20591461">
            <a:off x="7772400" y="27432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609111">
            <a:off x="381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725331">
            <a:off x="2682203" y="4440578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004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24200" y="31242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20173359">
            <a:off x="2438400" y="2743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789948">
            <a:off x="990600" y="5181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451528">
            <a:off x="6324600" y="4495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065504" y="3910475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20122013">
            <a:off x="3581400" y="5410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171567">
            <a:off x="2133600" y="5334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 rot="1138189">
            <a:off x="7696200" y="4495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86600" y="5181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rot="18727350">
            <a:off x="6400800" y="32004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3238398">
            <a:off x="4267200" y="5791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415217">
            <a:off x="609600" y="6019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19786001">
            <a:off x="1371600" y="3352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 rot="1240847">
            <a:off x="5943600" y="6324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20335900">
            <a:off x="5638800" y="53340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rot="1040765">
            <a:off x="7315200" y="57150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19624417">
            <a:off x="2514600" y="5867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 rot="1096476">
            <a:off x="5334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rot="8187294">
            <a:off x="73914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rot="2410586">
            <a:off x="5791200" y="2057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 rot="1707677">
            <a:off x="12192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3996354">
            <a:off x="3657600" y="41910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19400" y="2057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rot="20407526">
            <a:off x="609600" y="4800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649759">
            <a:off x="3429000" y="6400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7874183">
            <a:off x="52578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772400" y="4953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 rot="2459208">
            <a:off x="6553200" y="2438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223946">
            <a:off x="4343400" y="2971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 rot="20426515">
            <a:off x="2133600" y="4876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 rot="798121">
            <a:off x="45720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No Idea What Position Every Read Comes From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19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375189">
            <a:off x="304800" y="3200400"/>
            <a:ext cx="8002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979443">
            <a:off x="4191000" y="2438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9757839">
            <a:off x="990600" y="2590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0530102">
            <a:off x="3429000" y="38100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9706134">
            <a:off x="4800600" y="42672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9774838">
            <a:off x="5715000" y="2819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86600" y="38862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2387601" y="3462178"/>
            <a:ext cx="954107" cy="246221"/>
            <a:chOff x="2362200" y="3504513"/>
            <a:chExt cx="954107" cy="246221"/>
          </a:xfrm>
        </p:grpSpPr>
        <p:sp>
          <p:nvSpPr>
            <p:cNvPr id="58" name="Rectangle 57"/>
            <p:cNvSpPr/>
            <p:nvPr/>
          </p:nvSpPr>
          <p:spPr>
            <a:xfrm>
              <a:off x="2446867" y="3555999"/>
              <a:ext cx="457200" cy="1524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62200" y="3504513"/>
              <a:ext cx="9541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b="0" i="0" dirty="0" smtClean="0">
                  <a:solidFill>
                    <a:srgbClr val="000000"/>
                  </a:solidFill>
                  <a:latin typeface="Lucida Console" pitchFamily="49" charset="0"/>
                </a:rPr>
                <a:t>GCTATCGGA </a:t>
              </a:r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 rot="19842149">
            <a:off x="7543800" y="3352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20591461">
            <a:off x="7772400" y="27432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609111">
            <a:off x="381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725331">
            <a:off x="2682203" y="4440578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004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24200" y="31242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20173359">
            <a:off x="2438400" y="2743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789948">
            <a:off x="990600" y="5181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451528">
            <a:off x="6324600" y="4495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2065504" y="3910475"/>
            <a:ext cx="1031051" cy="246221"/>
            <a:chOff x="2065504" y="3910475"/>
            <a:chExt cx="1031051" cy="246221"/>
          </a:xfrm>
        </p:grpSpPr>
        <p:sp>
          <p:nvSpPr>
            <p:cNvPr id="59" name="Rectangle 58"/>
            <p:cNvSpPr/>
            <p:nvPr/>
          </p:nvSpPr>
          <p:spPr>
            <a:xfrm>
              <a:off x="2472268" y="3962400"/>
              <a:ext cx="457200" cy="1524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5504" y="3910475"/>
              <a:ext cx="10310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b="0" i="0" dirty="0" smtClean="0">
                  <a:solidFill>
                    <a:srgbClr val="000000"/>
                  </a:solidFill>
                  <a:latin typeface="Lucida Console" pitchFamily="49" charset="0"/>
                </a:rPr>
                <a:t>GCAAGCTATC </a:t>
              </a:r>
              <a:endParaRPr lang="en-US" dirty="0"/>
            </a:p>
          </p:txBody>
        </p:sp>
      </p:grpSp>
      <p:sp>
        <p:nvSpPr>
          <p:cNvPr id="29" name="Rectangle 28"/>
          <p:cNvSpPr/>
          <p:nvPr/>
        </p:nvSpPr>
        <p:spPr>
          <a:xfrm rot="20122013">
            <a:off x="3581400" y="5410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171567">
            <a:off x="2133600" y="5334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 rot="1138189">
            <a:off x="7696200" y="4495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86600" y="5181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rot="18727350">
            <a:off x="6400800" y="32004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3238398">
            <a:off x="4267200" y="5791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415217">
            <a:off x="609600" y="6019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19786001">
            <a:off x="1371600" y="3352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 rot="1240847">
            <a:off x="5943600" y="6324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20335900">
            <a:off x="5638800" y="53340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rot="1040765">
            <a:off x="7315200" y="57150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19624417">
            <a:off x="2514600" y="5867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 rot="1096476">
            <a:off x="5334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rot="8187294">
            <a:off x="73914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rot="2410586">
            <a:off x="5791200" y="2057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 rot="1707677">
            <a:off x="12192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3996354">
            <a:off x="3657600" y="41910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19400" y="2057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rot="20407526">
            <a:off x="609600" y="4800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649759">
            <a:off x="3429000" y="6400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7874183">
            <a:off x="52578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772400" y="4953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 rot="2459208">
            <a:off x="6553200" y="2438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223946">
            <a:off x="4343400" y="2971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 rot="20426515">
            <a:off x="2133600" y="4876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 rot="798121">
            <a:off x="45720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 smtClean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No Idea What Position Every Read Comes From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19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0104 -0.0657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3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 descr="ReadGeneration2.pdf"/>
          <p:cNvPicPr>
            <a:picLocks noChangeAspect="1"/>
          </p:cNvPicPr>
          <p:nvPr/>
        </p:nvPicPr>
        <p:blipFill>
          <a:blip r:embed="rId3"/>
          <a:srcRect t="13333" r="134" b="59000"/>
          <a:stretch>
            <a:fillRect/>
          </a:stretch>
        </p:blipFill>
        <p:spPr bwMode="auto">
          <a:xfrm>
            <a:off x="457200" y="1431925"/>
            <a:ext cx="8229600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3" descr="ReadGeneration2.pdf"/>
          <p:cNvPicPr>
            <a:picLocks noChangeAspect="1"/>
          </p:cNvPicPr>
          <p:nvPr/>
        </p:nvPicPr>
        <p:blipFill>
          <a:blip r:embed="rId4"/>
          <a:srcRect t="77779" r="-1715"/>
          <a:stretch>
            <a:fillRect/>
          </a:stretch>
        </p:blipFill>
        <p:spPr bwMode="auto">
          <a:xfrm>
            <a:off x="381000" y="3165475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585788" y="990600"/>
            <a:ext cx="50930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b="0" i="0" dirty="0">
                <a:latin typeface="Lucida Sans Unicode" pitchFamily="34" charset="0"/>
                <a:cs typeface="Lucida Sans Unicode" pitchFamily="34" charset="0"/>
              </a:rPr>
              <a:t>Multiple </a:t>
            </a:r>
            <a:r>
              <a:rPr lang="en-US" altLang="en-US" sz="2000" b="0" i="0" dirty="0" smtClean="0">
                <a:latin typeface="Lucida Sans Unicode" pitchFamily="34" charset="0"/>
                <a:cs typeface="Lucida Sans Unicode" pitchFamily="34" charset="0"/>
              </a:rPr>
              <a:t>(</a:t>
            </a:r>
            <a:r>
              <a:rPr lang="en-US" altLang="en-US" sz="2000" b="0" i="0" dirty="0" err="1">
                <a:latin typeface="Lucida Sans Unicode" pitchFamily="34" charset="0"/>
                <a:cs typeface="Lucida Sans Unicode" pitchFamily="34" charset="0"/>
              </a:rPr>
              <a:t>u</a:t>
            </a:r>
            <a:r>
              <a:rPr lang="en-US" altLang="en-US" sz="2000" b="0" i="0" dirty="0" err="1" smtClean="0">
                <a:latin typeface="Lucida Sans Unicode" pitchFamily="34" charset="0"/>
                <a:cs typeface="Lucida Sans Unicode" pitchFamily="34" charset="0"/>
              </a:rPr>
              <a:t>nsequenced</a:t>
            </a:r>
            <a:r>
              <a:rPr lang="en-US" altLang="en-US" sz="2000" b="0" i="0" dirty="0">
                <a:latin typeface="Lucida Sans Unicode" pitchFamily="34" charset="0"/>
                <a:cs typeface="Lucida Sans Unicode" pitchFamily="34" charset="0"/>
              </a:rPr>
              <a:t>) </a:t>
            </a:r>
            <a:r>
              <a:rPr lang="en-US" altLang="en-US" sz="2000" b="0" i="0" dirty="0" smtClean="0">
                <a:latin typeface="Lucida Sans Unicode" pitchFamily="34" charset="0"/>
                <a:cs typeface="Lucida Sans Unicode" pitchFamily="34" charset="0"/>
              </a:rPr>
              <a:t>genome </a:t>
            </a:r>
            <a:r>
              <a:rPr lang="en-US" altLang="en-US" sz="2000" b="0" i="0" dirty="0">
                <a:latin typeface="Lucida Sans Unicode" pitchFamily="34" charset="0"/>
                <a:cs typeface="Lucida Sans Unicode" pitchFamily="34" charset="0"/>
              </a:rPr>
              <a:t>c</a:t>
            </a:r>
            <a:r>
              <a:rPr lang="en-US" altLang="en-US" sz="2000" b="0" i="0" dirty="0" smtClean="0">
                <a:latin typeface="Lucida Sans Unicode" pitchFamily="34" charset="0"/>
                <a:cs typeface="Lucida Sans Unicode" pitchFamily="34" charset="0"/>
              </a:rPr>
              <a:t>opies</a:t>
            </a:r>
            <a:endParaRPr lang="en-US" altLang="en-US" sz="2000" b="0" i="0" dirty="0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609600" y="2784475"/>
            <a:ext cx="9255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b="0" i="0" dirty="0">
                <a:latin typeface="Lucida Sans Unicode" pitchFamily="34" charset="0"/>
                <a:cs typeface="Lucida Sans Unicode" pitchFamily="34" charset="0"/>
              </a:rPr>
              <a:t>Reads</a:t>
            </a:r>
          </a:p>
        </p:txBody>
      </p:sp>
      <p:pic>
        <p:nvPicPr>
          <p:cNvPr id="34826" name="Picture 3" descr="ReadGeneration2.pdf"/>
          <p:cNvPicPr>
            <a:picLocks noChangeAspect="1"/>
          </p:cNvPicPr>
          <p:nvPr/>
        </p:nvPicPr>
        <p:blipFill>
          <a:blip r:embed="rId4"/>
          <a:srcRect l="37122" t="44444" r="38837" b="33333"/>
          <a:stretch>
            <a:fillRect/>
          </a:stretch>
        </p:blipFill>
        <p:spPr bwMode="auto">
          <a:xfrm>
            <a:off x="3505200" y="3886200"/>
            <a:ext cx="1981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7" name="Picture 3" descr="ReadGeneration2.pdf"/>
          <p:cNvPicPr>
            <a:picLocks noChangeAspect="1"/>
          </p:cNvPicPr>
          <p:nvPr/>
        </p:nvPicPr>
        <p:blipFill>
          <a:blip r:embed="rId5"/>
          <a:srcRect l="36063" t="45445" r="38046" b="33333"/>
          <a:stretch>
            <a:fillRect/>
          </a:stretch>
        </p:blipFill>
        <p:spPr bwMode="auto">
          <a:xfrm>
            <a:off x="3429000" y="2438400"/>
            <a:ext cx="21336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8" name="TextBox 13"/>
          <p:cNvSpPr txBox="1">
            <a:spLocks noChangeArrowheads="1"/>
          </p:cNvSpPr>
          <p:nvPr/>
        </p:nvSpPr>
        <p:spPr bwMode="auto">
          <a:xfrm>
            <a:off x="5486400" y="2533650"/>
            <a:ext cx="295435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i="0" dirty="0" smtClean="0">
                <a:solidFill>
                  <a:srgbClr val="000000"/>
                </a:solidFill>
                <a:latin typeface="+mn-lt"/>
                <a:cs typeface="Lucida Sans Unicode" pitchFamily="34" charset="0"/>
              </a:rPr>
              <a:t>Shatter genome into reads</a:t>
            </a:r>
            <a:endParaRPr lang="en-US" altLang="en-US" sz="2000" i="0" dirty="0">
              <a:solidFill>
                <a:srgbClr val="000000"/>
              </a:solidFill>
              <a:latin typeface="+mn-lt"/>
              <a:cs typeface="Lucida Sans Unicode" pitchFamily="34" charset="0"/>
            </a:endParaRPr>
          </a:p>
        </p:txBody>
      </p:sp>
      <p:sp>
        <p:nvSpPr>
          <p:cNvPr id="34829" name="TextBox 14"/>
          <p:cNvSpPr txBox="1">
            <a:spLocks noChangeArrowheads="1"/>
          </p:cNvSpPr>
          <p:nvPr/>
        </p:nvSpPr>
        <p:spPr bwMode="auto">
          <a:xfrm>
            <a:off x="646987" y="5591145"/>
            <a:ext cx="255341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000" i="0" dirty="0" smtClean="0">
                <a:solidFill>
                  <a:srgbClr val="000000"/>
                </a:solidFill>
                <a:latin typeface="+mn-lt"/>
                <a:cs typeface="Lucida Sans Unicode" pitchFamily="34" charset="0"/>
              </a:rPr>
              <a:t>Assemble genome using overlapping reads</a:t>
            </a:r>
            <a:endParaRPr lang="en-US" altLang="en-US" sz="2000" i="0" dirty="0">
              <a:solidFill>
                <a:srgbClr val="000000"/>
              </a:solidFill>
              <a:latin typeface="+mn-lt"/>
              <a:cs typeface="Lucida Sans Unicode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76200" y="3048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800" b="0" i="0" dirty="0" smtClean="0">
                <a:cs typeface="Arial" pitchFamily="34" charset="0"/>
              </a:rPr>
              <a:t>  </a:t>
            </a:r>
            <a:r>
              <a:rPr lang="en-US" altLang="en-US" sz="3500" b="0" i="0" dirty="0" smtClean="0">
                <a:cs typeface="Arial" pitchFamily="34" charset="0"/>
              </a:rPr>
              <a:t>From </a:t>
            </a:r>
            <a:r>
              <a:rPr lang="en-US" altLang="en-US" sz="3500" b="0" i="0" dirty="0" smtClean="0">
                <a:solidFill>
                  <a:srgbClr val="0000FF"/>
                </a:solidFill>
                <a:cs typeface="Arial" pitchFamily="34" charset="0"/>
              </a:rPr>
              <a:t>Experimental</a:t>
            </a:r>
            <a:r>
              <a:rPr lang="en-US" altLang="en-US" sz="3500" b="0" i="0" dirty="0" smtClean="0">
                <a:cs typeface="Arial" pitchFamily="34" charset="0"/>
              </a:rPr>
              <a:t> to</a:t>
            </a:r>
            <a:r>
              <a:rPr lang="en-US" altLang="en-US" sz="3500" b="0" i="0" dirty="0">
                <a:cs typeface="Arial" pitchFamily="34" charset="0"/>
              </a:rPr>
              <a:t> </a:t>
            </a:r>
            <a:r>
              <a:rPr lang="en-US" altLang="en-US" sz="3500" b="0" i="0" dirty="0" smtClean="0">
                <a:solidFill>
                  <a:srgbClr val="00B050"/>
                </a:solidFill>
                <a:cs typeface="Arial" pitchFamily="34" charset="0"/>
              </a:rPr>
              <a:t>Computational</a:t>
            </a:r>
            <a:r>
              <a:rPr lang="en-US" altLang="en-US" sz="3500" b="0" i="0" dirty="0" smtClean="0">
                <a:cs typeface="Arial" pitchFamily="34" charset="0"/>
              </a:rPr>
              <a:t> Challenges </a:t>
            </a:r>
            <a:endParaRPr lang="en-US" altLang="en-US" sz="3500" b="0" i="0" dirty="0">
              <a:cs typeface="Lucida Sans Unicode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726680" y="3483864"/>
            <a:ext cx="731520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057400" y="3581400"/>
            <a:ext cx="731520" cy="0"/>
          </a:xfrm>
          <a:prstGeom prst="line">
            <a:avLst/>
          </a:prstGeom>
          <a:ln w="57150" cmpd="sng">
            <a:solidFill>
              <a:srgbClr val="FD5C0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3880" y="3401568"/>
            <a:ext cx="731520" cy="0"/>
          </a:xfrm>
          <a:prstGeom prst="line">
            <a:avLst/>
          </a:prstGeom>
          <a:ln w="57150" cmpd="sng">
            <a:solidFill>
              <a:srgbClr val="56FF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9600" y="4724400"/>
            <a:ext cx="1274708" cy="338554"/>
          </a:xfrm>
          <a:prstGeom prst="rect">
            <a:avLst/>
          </a:prstGeom>
          <a:solidFill>
            <a:srgbClr val="56FF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TAGCTAGA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103740" y="4731256"/>
            <a:ext cx="1249060" cy="338554"/>
          </a:xfrm>
          <a:prstGeom prst="rect">
            <a:avLst/>
          </a:prstGeom>
          <a:solidFill>
            <a:srgbClr val="FD5C0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CATAGCTA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360626" y="4724400"/>
            <a:ext cx="1343637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GCTAGACG</a:t>
            </a:r>
            <a:endParaRPr lang="en-US" sz="1600" dirty="0"/>
          </a:p>
        </p:txBody>
      </p:sp>
      <p:sp>
        <p:nvSpPr>
          <p:cNvPr id="25" name="TextBox 14"/>
          <p:cNvSpPr txBox="1">
            <a:spLocks noChangeArrowheads="1"/>
          </p:cNvSpPr>
          <p:nvPr/>
        </p:nvSpPr>
        <p:spPr bwMode="auto">
          <a:xfrm>
            <a:off x="5560400" y="4038600"/>
            <a:ext cx="183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i="0" dirty="0" smtClean="0">
                <a:latin typeface="+mn-lt"/>
                <a:cs typeface="Lucida Sans Unicode" pitchFamily="34" charset="0"/>
              </a:rPr>
              <a:t>Sequence reads</a:t>
            </a:r>
            <a:endParaRPr lang="en-US" altLang="en-US" sz="2000" i="0" dirty="0">
              <a:latin typeface="+mn-lt"/>
              <a:cs typeface="Lucida Sans Unicode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3880" y="3401568"/>
            <a:ext cx="45720" cy="132283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1295400" y="3401568"/>
            <a:ext cx="608344" cy="132968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056144" y="3581402"/>
            <a:ext cx="47596" cy="114985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2788920" y="3581402"/>
            <a:ext cx="563880" cy="114985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60626" y="3483866"/>
            <a:ext cx="366054" cy="124739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8458200" y="3483866"/>
            <a:ext cx="215806" cy="124739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038600" y="5791200"/>
            <a:ext cx="1274708" cy="338554"/>
          </a:xfrm>
          <a:prstGeom prst="rect">
            <a:avLst/>
          </a:prstGeom>
          <a:solidFill>
            <a:srgbClr val="56FF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TAGCTAGA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3780140" y="5452646"/>
            <a:ext cx="1249060" cy="338554"/>
          </a:xfrm>
          <a:prstGeom prst="rect">
            <a:avLst/>
          </a:prstGeom>
          <a:solidFill>
            <a:srgbClr val="FD5C0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CATAGCTA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4267200" y="6138446"/>
            <a:ext cx="1343637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GCTAGACG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454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264631" y="978078"/>
            <a:ext cx="6934200" cy="5334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Modern sequencing machines cannot read an entire genome one nucleotide at a time from beginning to end (like we read a book)</a:t>
            </a:r>
          </a:p>
          <a:p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They can only shred the genome and generate short  </a:t>
            </a:r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reads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.</a:t>
            </a:r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The 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genome assembly is 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not the same as a jigsaw 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puzzle: we 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must use </a:t>
            </a:r>
            <a:r>
              <a:rPr lang="en-US" altLang="en-US" i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overlapping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reads to 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reconstruct the 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genome, 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a 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 giant </a:t>
            </a:r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overlap puzzle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altLang="en-US" b="0" i="0" dirty="0">
                <a:latin typeface="Arial" pitchFamily="34" charset="0"/>
                <a:cs typeface="Arial" pitchFamily="34" charset="0"/>
              </a:rPr>
              <a:t>What Makes Genome Sequencing </a:t>
            </a:r>
            <a:r>
              <a:rPr lang="en-US" altLang="en-US" b="0" i="0" dirty="0" smtClean="0">
                <a:latin typeface="Arial" pitchFamily="34" charset="0"/>
                <a:cs typeface="Arial" pitchFamily="34" charset="0"/>
              </a:rPr>
              <a:t>Difficult?</a:t>
            </a:r>
            <a:r>
              <a:rPr lang="en-US" altLang="en-US" b="0" i="0" dirty="0" smtClean="0">
                <a:cs typeface="Arial" pitchFamily="34" charset="0"/>
              </a:rPr>
              <a:t> </a:t>
            </a:r>
          </a:p>
        </p:txBody>
      </p:sp>
      <p:pic>
        <p:nvPicPr>
          <p:cNvPr id="5" name="Picture 4" descr="http://www.topnews.in/light/files/jigsaw_puzz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08215" y="4354524"/>
            <a:ext cx="2026508" cy="137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4"/>
          <p:cNvSpPr>
            <a:spLocks noChangeAspect="1"/>
          </p:cNvSpPr>
          <p:nvPr/>
        </p:nvSpPr>
        <p:spPr bwMode="auto">
          <a:xfrm>
            <a:off x="7153523" y="4130043"/>
            <a:ext cx="1828800" cy="1828800"/>
          </a:xfrm>
          <a:prstGeom prst="ellips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cxnSp>
        <p:nvCxnSpPr>
          <p:cNvPr id="7" name="Straight Connector 3"/>
          <p:cNvCxnSpPr>
            <a:cxnSpLocks noChangeShapeType="1"/>
            <a:stCxn id="6" idx="3"/>
            <a:endCxn id="6" idx="7"/>
          </p:cNvCxnSpPr>
          <p:nvPr/>
        </p:nvCxnSpPr>
        <p:spPr bwMode="auto">
          <a:xfrm flipV="1">
            <a:off x="7421345" y="4397865"/>
            <a:ext cx="1293156" cy="1293156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</p:spPr>
      </p:cxnSp>
      <p:pic>
        <p:nvPicPr>
          <p:cNvPr id="23554" name="Picture 2" descr="http://www.clker.com/cliparts/9/9/3/9/11971497511117136851nlyl_reading_man_with_glasses.svg.med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386" y="1269879"/>
            <a:ext cx="1228484" cy="124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4"/>
          <p:cNvSpPr>
            <a:spLocks noChangeAspect="1"/>
          </p:cNvSpPr>
          <p:nvPr/>
        </p:nvSpPr>
        <p:spPr bwMode="auto">
          <a:xfrm>
            <a:off x="7153523" y="978078"/>
            <a:ext cx="1828800" cy="1828800"/>
          </a:xfrm>
          <a:prstGeom prst="ellips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cxnSp>
        <p:nvCxnSpPr>
          <p:cNvPr id="10" name="Straight Connector 3"/>
          <p:cNvCxnSpPr>
            <a:cxnSpLocks noChangeShapeType="1"/>
          </p:cNvCxnSpPr>
          <p:nvPr/>
        </p:nvCxnSpPr>
        <p:spPr bwMode="auto">
          <a:xfrm flipV="1">
            <a:off x="7421345" y="1221921"/>
            <a:ext cx="1293156" cy="1293156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44080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Who Are These People? </a:t>
            </a:r>
          </a:p>
        </p:txBody>
      </p:sp>
      <p:pic>
        <p:nvPicPr>
          <p:cNvPr id="6147" name="Picture 2" descr="http://scienceblogs.com/geneticfuture/wp-content/blogs.dir/274/files/2012/04/i-12ed148e60eb2c013b97980fb7b94db3-pgp_mugshots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7459" y="733425"/>
            <a:ext cx="3168760" cy="169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9" b="3501"/>
          <a:stretch/>
        </p:blipFill>
        <p:spPr bwMode="auto">
          <a:xfrm>
            <a:off x="3002707" y="2448165"/>
            <a:ext cx="872794" cy="11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84" y="2425481"/>
            <a:ext cx="838098" cy="115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038" y="2438267"/>
            <a:ext cx="816181" cy="11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2444" y="723900"/>
            <a:ext cx="27215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600" b="0" i="0" dirty="0">
                <a:latin typeface="+mn-lt"/>
                <a:cs typeface="Times New Roman" pitchFamily="18" charset="0"/>
              </a:rPr>
              <a:t>The human genome is a</a:t>
            </a:r>
            <a:r>
              <a:rPr lang="en-US" altLang="en-US" sz="2600" b="0" i="0" dirty="0" smtClean="0">
                <a:latin typeface="+mn-lt"/>
                <a:cs typeface="Times New Roman" pitchFamily="18" charset="0"/>
              </a:rPr>
              <a:t> three </a:t>
            </a:r>
            <a:r>
              <a:rPr lang="en-US" altLang="en-US" sz="2600" b="0" i="0" dirty="0">
                <a:latin typeface="+mn-lt"/>
                <a:cs typeface="Times New Roman" pitchFamily="18" charset="0"/>
              </a:rPr>
              <a:t>billion nucleotide long “book” written in</a:t>
            </a:r>
            <a:r>
              <a:rPr lang="en-US" altLang="en-US" sz="2600" b="0" i="0" dirty="0" smtClean="0">
                <a:latin typeface="+mn-lt"/>
                <a:cs typeface="Times New Roman" pitchFamily="18" charset="0"/>
              </a:rPr>
              <a:t> A</a:t>
            </a:r>
            <a:r>
              <a:rPr lang="en-US" altLang="en-US" sz="2600" b="0" i="0" dirty="0">
                <a:latin typeface="+mn-lt"/>
                <a:cs typeface="Times New Roman" pitchFamily="18" charset="0"/>
              </a:rPr>
              <a:t>, C, G, T alphabet</a:t>
            </a:r>
            <a:r>
              <a:rPr lang="en-US" altLang="en-US" sz="2600" dirty="0">
                <a:cs typeface="Times New Roman" pitchFamily="18" charset="0"/>
              </a:rPr>
              <a:t>.</a:t>
            </a:r>
            <a:endParaRPr lang="en-US" sz="26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09600" y="3000375"/>
            <a:ext cx="8305800" cy="4038600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endParaRPr lang="en-US" altLang="en-US" sz="2000" dirty="0" smtClean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 smtClean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 smtClean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 smtClean="0"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en-US" sz="1800" i="1" dirty="0" smtClean="0">
                <a:cs typeface="Times New Roman" pitchFamily="18" charset="0"/>
              </a:rPr>
              <a:t>       Amoeba  					                         Paris</a:t>
            </a:r>
          </a:p>
          <a:p>
            <a:pPr marL="0" indent="0">
              <a:buNone/>
              <a:defRPr/>
            </a:pPr>
            <a:r>
              <a:rPr lang="en-US" altLang="en-US" sz="1800" i="1" dirty="0" smtClean="0">
                <a:cs typeface="Times New Roman" pitchFamily="18" charset="0"/>
              </a:rPr>
              <a:t>         </a:t>
            </a:r>
            <a:r>
              <a:rPr lang="en-US" altLang="en-US" sz="1800" i="1" dirty="0" err="1" smtClean="0">
                <a:cs typeface="Times New Roman" pitchFamily="18" charset="0"/>
              </a:rPr>
              <a:t>dubia</a:t>
            </a:r>
            <a:r>
              <a:rPr lang="en-US" altLang="en-US" sz="1800" dirty="0" smtClean="0">
                <a:cs typeface="Times New Roman" pitchFamily="18" charset="0"/>
              </a:rPr>
              <a:t>                                                                                                           </a:t>
            </a:r>
            <a:r>
              <a:rPr lang="en-US" altLang="en-US" sz="1800" i="1" dirty="0" smtClean="0">
                <a:cs typeface="Times New Roman" pitchFamily="18" charset="0"/>
              </a:rPr>
              <a:t>japonica</a:t>
            </a:r>
            <a:endParaRPr lang="en-US" altLang="en-US" sz="1800" dirty="0"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en-US" sz="2000" dirty="0" smtClean="0">
                <a:cs typeface="Times New Roman" pitchFamily="18" charset="0"/>
              </a:rPr>
              <a:t>                                                </a:t>
            </a:r>
            <a:r>
              <a:rPr lang="en-US" altLang="en-US" sz="2000" i="1" dirty="0" smtClean="0">
                <a:cs typeface="Times New Roman" pitchFamily="18" charset="0"/>
              </a:rPr>
              <a:t>                                                          </a:t>
            </a:r>
            <a:endParaRPr lang="en-US" altLang="en-US" sz="2000" dirty="0" smtClean="0"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sz="2000" b="1" dirty="0" smtClean="0">
              <a:cs typeface="Times New Roman" pitchFamily="18" charset="0"/>
            </a:endParaRPr>
          </a:p>
        </p:txBody>
      </p:sp>
      <p:pic>
        <p:nvPicPr>
          <p:cNvPr id="13" name="Picture 4" descr="http://www.genomenewsnetwork.org/gnn_images/news_content/02_01/Sizing_genomes/amoeba_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0" y="4944302"/>
            <a:ext cx="2247900" cy="162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http://images.sciencedaily.com/2010/10/101007120641-large.jpg"/>
          <p:cNvPicPr>
            <a:picLocks noChangeAspect="1" noChangeArrowheads="1"/>
          </p:cNvPicPr>
          <p:nvPr/>
        </p:nvPicPr>
        <p:blipFill>
          <a:blip r:embed="rId9"/>
          <a:srcRect t="-2" b="-327"/>
          <a:stretch>
            <a:fillRect/>
          </a:stretch>
        </p:blipFill>
        <p:spPr bwMode="auto">
          <a:xfrm>
            <a:off x="4677385" y="4944302"/>
            <a:ext cx="2316211" cy="162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14400" y="4267200"/>
            <a:ext cx="743966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en-US" b="0" i="0" dirty="0">
                <a:latin typeface="+mn-lt"/>
                <a:cs typeface="Times New Roman" pitchFamily="18" charset="0"/>
              </a:rPr>
              <a:t>Some genomes are </a:t>
            </a:r>
            <a:r>
              <a:rPr lang="en-US" altLang="en-US" dirty="0">
                <a:latin typeface="+mn-lt"/>
                <a:cs typeface="Times New Roman" pitchFamily="18" charset="0"/>
              </a:rPr>
              <a:t>2</a:t>
            </a:r>
            <a:r>
              <a:rPr lang="en-US" altLang="en-US" b="0" i="0" dirty="0" smtClean="0">
                <a:latin typeface="+mn-lt"/>
                <a:cs typeface="Times New Roman" pitchFamily="18" charset="0"/>
              </a:rPr>
              <a:t>00 X </a:t>
            </a:r>
            <a:r>
              <a:rPr lang="en-US" altLang="en-US" b="0" i="0" dirty="0">
                <a:latin typeface="+mn-lt"/>
                <a:cs typeface="Times New Roman" pitchFamily="18" charset="0"/>
              </a:rPr>
              <a:t>larger than the human genome</a:t>
            </a:r>
            <a:r>
              <a:rPr lang="en-US" altLang="en-US" b="0" i="0" dirty="0" smtClean="0">
                <a:latin typeface="+mn-lt"/>
                <a:cs typeface="Times New Roman" pitchFamily="18" charset="0"/>
              </a:rPr>
              <a:t>:</a:t>
            </a:r>
            <a:endParaRPr lang="en-US" altLang="en-US" b="0" i="0" dirty="0">
              <a:latin typeface="+mn-lt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7459" y="3612649"/>
            <a:ext cx="990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smtClean="0">
                <a:latin typeface="+mn-lt"/>
              </a:rPr>
              <a:t>Euler</a:t>
            </a:r>
          </a:p>
          <a:p>
            <a:pPr algn="ctr"/>
            <a:r>
              <a:rPr lang="en-US" sz="1400" b="0" i="0" dirty="0" smtClean="0">
                <a:latin typeface="+mn-lt"/>
              </a:rPr>
              <a:t>1707-1783</a:t>
            </a:r>
            <a:endParaRPr lang="en-US" sz="1400" b="0" i="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65886" y="3610463"/>
            <a:ext cx="11465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smtClean="0">
                <a:latin typeface="+mn-lt"/>
              </a:rPr>
              <a:t>Hamilton</a:t>
            </a:r>
          </a:p>
          <a:p>
            <a:pPr algn="ctr"/>
            <a:r>
              <a:rPr lang="en-US" sz="1400" b="0" i="0" dirty="0" smtClean="0">
                <a:latin typeface="+mn-lt"/>
              </a:rPr>
              <a:t>1805-1865</a:t>
            </a:r>
            <a:endParaRPr lang="en-US" sz="1400" b="0" i="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1357" y="3612923"/>
            <a:ext cx="11465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smtClean="0">
                <a:latin typeface="+mn-lt"/>
              </a:rPr>
              <a:t>De </a:t>
            </a:r>
            <a:r>
              <a:rPr lang="en-US" sz="2000" b="0" i="0" dirty="0" err="1" smtClean="0">
                <a:latin typeface="+mn-lt"/>
              </a:rPr>
              <a:t>Bruijn</a:t>
            </a:r>
            <a:r>
              <a:rPr lang="en-US" sz="2000" b="0" i="0" dirty="0" smtClean="0">
                <a:latin typeface="+mn-lt"/>
              </a:rPr>
              <a:t> </a:t>
            </a:r>
            <a:r>
              <a:rPr lang="en-US" sz="1400" b="0" i="0" dirty="0" smtClean="0">
                <a:latin typeface="+mn-lt"/>
              </a:rPr>
              <a:t>1918-2012</a:t>
            </a:r>
            <a:endParaRPr lang="en-US" sz="1400" b="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832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  <p:bldP spid="3" grpId="0" animBg="1"/>
      <p:bldP spid="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Shortest superstring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Reads: </a:t>
            </a:r>
          </a:p>
          <a:p>
            <a:pPr algn="ctr" eaLnBrk="1" hangingPunct="1">
              <a:buFont typeface="Arial" charset="0"/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{ACG, CGA, CGC, CGT, GAC, GCG, GTA, TCG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Shortest superstring (length 10)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57940" y="3276600"/>
            <a:ext cx="221632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1" hangingPunct="1">
              <a:buNone/>
            </a:pP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TCGACGCGTA)</a:t>
            </a:r>
            <a:endParaRPr lang="en-US" sz="24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TCG</a:t>
            </a:r>
          </a:p>
          <a:p>
            <a:pPr marL="0" indent="0" eaLnBrk="1" hangingPunct="1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CGA</a:t>
            </a:r>
          </a:p>
          <a:p>
            <a:pPr marL="0" indent="0" eaLnBrk="1" hangingPunct="1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GAC</a:t>
            </a:r>
          </a:p>
          <a:p>
            <a:pPr marL="0" indent="0" eaLnBrk="1" hangingPunct="1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ACG</a:t>
            </a:r>
          </a:p>
          <a:p>
            <a:pPr marL="0" indent="0" eaLnBrk="1" hangingPunct="1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CGC</a:t>
            </a:r>
          </a:p>
          <a:p>
            <a:pPr marL="0" indent="0" eaLnBrk="1" hangingPunct="1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GCG</a:t>
            </a:r>
          </a:p>
          <a:p>
            <a:pPr marL="0" indent="0" eaLnBrk="1" hangingPunct="1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CGT</a:t>
            </a:r>
          </a:p>
          <a:p>
            <a:pPr marL="0" indent="0" eaLnBrk="1" hangingPunct="1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 GTA</a:t>
            </a:r>
          </a:p>
          <a:p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 smtClean="0"/>
              <a:t>A 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3272135"/>
            <a:ext cx="2524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Composition</a:t>
            </a:r>
            <a:r>
              <a:rPr lang="en-US" sz="2400" baseline="-25000" dirty="0" smtClean="0">
                <a:latin typeface="Courier New"/>
                <a:cs typeface="Courier New"/>
              </a:rPr>
              <a:t>3</a:t>
            </a:r>
            <a:r>
              <a:rPr lang="en-US" sz="2400" b="1" dirty="0">
                <a:latin typeface="Courier New"/>
                <a:cs typeface="Courier New"/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398652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 smtClean="0">
                <a:ea typeface="ＭＳ Ｐゴシック" pitchFamily="-106" charset="-128"/>
                <a:cs typeface="ＭＳ Ｐゴシック" pitchFamily="-106" charset="-128"/>
              </a:rPr>
              <a:t>Algorithms for shortest superstring problem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Simple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greedy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strategy: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>
                <a:latin typeface="Andale Mono" charset="0"/>
                <a:ea typeface="ＭＳ Ｐゴシック" charset="0"/>
                <a:cs typeface="Andale Mono" charset="0"/>
              </a:rPr>
              <a:t>	while # strings &gt; 1 do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>
                <a:latin typeface="Andale Mono" charset="0"/>
                <a:ea typeface="ＭＳ Ｐゴシック" charset="0"/>
                <a:cs typeface="Andale Mono" charset="0"/>
              </a:rPr>
              <a:t>			merge two strings with </a:t>
            </a:r>
            <a:r>
              <a:rPr lang="en-US" sz="2400" b="1" dirty="0">
                <a:solidFill>
                  <a:srgbClr val="0000FF"/>
                </a:solidFill>
                <a:latin typeface="Andale Mono" charset="0"/>
                <a:ea typeface="ＭＳ Ｐゴシック" charset="0"/>
                <a:cs typeface="Andale Mono" charset="0"/>
              </a:rPr>
              <a:t>maximum</a:t>
            </a:r>
            <a:r>
              <a:rPr lang="en-US" sz="2400" dirty="0">
                <a:latin typeface="Andale Mono" charset="0"/>
                <a:ea typeface="ＭＳ Ｐゴシック" charset="0"/>
                <a:cs typeface="Andale Mono" charset="0"/>
              </a:rPr>
              <a:t> overlap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>
                <a:latin typeface="Andale Mono" charset="0"/>
                <a:ea typeface="ＭＳ Ｐゴシック" charset="0"/>
                <a:cs typeface="Andale Mono" charset="0"/>
              </a:rPr>
              <a:t>	</a:t>
            </a:r>
            <a:r>
              <a:rPr lang="en-US" sz="2400" dirty="0" smtClean="0">
                <a:latin typeface="Andale Mono" charset="0"/>
                <a:ea typeface="ＭＳ Ｐゴシック" charset="0"/>
                <a:cs typeface="Andale Mono" charset="0"/>
              </a:rPr>
              <a:t>loop</a:t>
            </a:r>
            <a:endParaRPr lang="en-US" sz="2400" dirty="0">
              <a:latin typeface="Andale Mono" charset="0"/>
              <a:ea typeface="ＭＳ Ｐゴシック" charset="0"/>
              <a:cs typeface="Andale Mono" charset="0"/>
            </a:endParaRPr>
          </a:p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This problem turns out to be 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NP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-complete</a:t>
            </a:r>
          </a:p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Conjectured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to give string with</a:t>
            </a:r>
          </a:p>
          <a:p>
            <a:pPr eaLnBrk="1" hangingPunct="1">
              <a:buFont typeface="Arial" charset="0"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   length ≤ 2 × minimum length</a:t>
            </a:r>
          </a:p>
          <a:p>
            <a:pPr eaLnBrk="1" hangingPunct="1"/>
            <a:r>
              <a:rPr lang="ja-JP" altLang="en-US" dirty="0" smtClean="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2-approximation</a:t>
            </a:r>
            <a:r>
              <a:rPr lang="ja-JP" altLang="en-US" dirty="0" smtClean="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Other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algorithms will require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graph theory…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59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Graph Basics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8768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graph (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G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) consists of vertices (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V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) and edges (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algn="ctr" eaLnBrk="1" hangingPunct="1">
              <a:buFont typeface="Arial" charset="0"/>
              <a:buNone/>
            </a:pP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G = (V,E)  V = (v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,v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,v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,v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4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)  </a:t>
            </a:r>
          </a:p>
          <a:p>
            <a:pPr algn="ctr" eaLnBrk="1" hangingPunct="1">
              <a:buFont typeface="Arial" charset="0"/>
              <a:buNone/>
            </a:pP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E = {v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,v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),(v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,v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),(v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,v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4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),(v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4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,v</a:t>
            </a:r>
            <a:r>
              <a:rPr lang="en-US" i="1" baseline="-25000" dirty="0" smtClean="0"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)}</a:t>
            </a:r>
          </a:p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Edges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can either be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directed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directed graphs)</a:t>
            </a:r>
          </a:p>
          <a:p>
            <a:pPr marL="0" indent="0" eaLnBrk="1" hangingPunct="1">
              <a:buNone/>
            </a:pP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	V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= (1,2,3,4) </a:t>
            </a:r>
            <a:endParaRPr lang="en-US" i="1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buNone/>
            </a:pP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	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= {(1,2),(2,3),(2,4),(4,3)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}</a:t>
            </a:r>
            <a:endParaRPr lang="en-US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or 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undirected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 typeface="Arial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191000" y="3962400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5562600" y="4000500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7620000" y="4533900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6248400" y="4648200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3</a:t>
            </a:r>
          </a:p>
        </p:txBody>
      </p:sp>
      <p:cxnSp>
        <p:nvCxnSpPr>
          <p:cNvPr id="11" name="Straight Arrow Connector 10"/>
          <p:cNvCxnSpPr>
            <a:stCxn id="6" idx="5"/>
            <a:endCxn id="8" idx="1"/>
          </p:cNvCxnSpPr>
          <p:nvPr/>
        </p:nvCxnSpPr>
        <p:spPr>
          <a:xfrm rot="16200000" flipH="1">
            <a:off x="6037263" y="4437062"/>
            <a:ext cx="269875" cy="307975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6096000" y="4224337"/>
            <a:ext cx="1601788" cy="387350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  <a:endCxn id="6" idx="2"/>
          </p:cNvCxnSpPr>
          <p:nvPr/>
        </p:nvCxnSpPr>
        <p:spPr>
          <a:xfrm>
            <a:off x="4724400" y="4229100"/>
            <a:ext cx="838200" cy="38100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8" idx="6"/>
          </p:cNvCxnSpPr>
          <p:nvPr/>
        </p:nvCxnSpPr>
        <p:spPr>
          <a:xfrm rot="10800000" flipV="1">
            <a:off x="6781800" y="4800600"/>
            <a:ext cx="838200" cy="114300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886200" y="5372100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5257800" y="5372100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2</a:t>
            </a:r>
          </a:p>
        </p:txBody>
      </p:sp>
      <p:sp>
        <p:nvSpPr>
          <p:cNvPr id="26" name="Oval 25"/>
          <p:cNvSpPr/>
          <p:nvPr/>
        </p:nvSpPr>
        <p:spPr>
          <a:xfrm>
            <a:off x="7315200" y="5905500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5943600" y="6019800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3</a:t>
            </a:r>
          </a:p>
        </p:txBody>
      </p:sp>
      <p:cxnSp>
        <p:nvCxnSpPr>
          <p:cNvPr id="28" name="Straight Arrow Connector 27"/>
          <p:cNvCxnSpPr>
            <a:stCxn id="25" idx="5"/>
            <a:endCxn id="27" idx="1"/>
          </p:cNvCxnSpPr>
          <p:nvPr/>
        </p:nvCxnSpPr>
        <p:spPr>
          <a:xfrm rot="16200000" flipH="1">
            <a:off x="5732463" y="5808662"/>
            <a:ext cx="269875" cy="307975"/>
          </a:xfrm>
          <a:prstGeom prst="straightConnector1">
            <a:avLst/>
          </a:prstGeom>
          <a:ln>
            <a:solidFill>
              <a:srgbClr val="0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6" idx="1"/>
          </p:cNvCxnSpPr>
          <p:nvPr/>
        </p:nvCxnSpPr>
        <p:spPr>
          <a:xfrm>
            <a:off x="5791200" y="5595937"/>
            <a:ext cx="1601788" cy="387350"/>
          </a:xfrm>
          <a:prstGeom prst="straightConnector1">
            <a:avLst/>
          </a:prstGeom>
          <a:ln>
            <a:solidFill>
              <a:srgbClr val="0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6"/>
            <a:endCxn id="25" idx="2"/>
          </p:cNvCxnSpPr>
          <p:nvPr/>
        </p:nvCxnSpPr>
        <p:spPr>
          <a:xfrm>
            <a:off x="4419600" y="5638800"/>
            <a:ext cx="838200" cy="0"/>
          </a:xfrm>
          <a:prstGeom prst="straightConnector1">
            <a:avLst/>
          </a:prstGeom>
          <a:ln>
            <a:solidFill>
              <a:srgbClr val="0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2"/>
            <a:endCxn id="27" idx="6"/>
          </p:cNvCxnSpPr>
          <p:nvPr/>
        </p:nvCxnSpPr>
        <p:spPr>
          <a:xfrm rot="10800000" flipV="1">
            <a:off x="6477000" y="6172200"/>
            <a:ext cx="838200" cy="114300"/>
          </a:xfrm>
          <a:prstGeom prst="straightConnector1">
            <a:avLst/>
          </a:prstGeom>
          <a:ln>
            <a:solidFill>
              <a:srgbClr val="0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4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Vertex degrees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degree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of a vertex: the # of edges incident to that vertex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For directed graphs, we also have the notion of </a:t>
            </a:r>
          </a:p>
          <a:p>
            <a:pPr lvl="1" eaLnBrk="1" hangingPunct="1"/>
            <a:r>
              <a:rPr lang="en-US" i="1">
                <a:latin typeface="Calibri" charset="0"/>
                <a:ea typeface="ＭＳ Ｐゴシック" charset="0"/>
              </a:rPr>
              <a:t>indegree: </a:t>
            </a:r>
            <a:r>
              <a:rPr lang="en-US">
                <a:latin typeface="Calibri" charset="0"/>
                <a:ea typeface="ＭＳ Ｐゴシック" charset="0"/>
              </a:rPr>
              <a:t>The number incoming edges </a:t>
            </a:r>
          </a:p>
          <a:p>
            <a:pPr lvl="1" eaLnBrk="1" hangingPunct="1"/>
            <a:r>
              <a:rPr lang="en-US" i="1">
                <a:latin typeface="Calibri" charset="0"/>
                <a:ea typeface="ＭＳ Ｐゴシック" charset="0"/>
              </a:rPr>
              <a:t>outdegree:</a:t>
            </a:r>
            <a:r>
              <a:rPr lang="en-US">
                <a:latin typeface="Calibri" charset="0"/>
                <a:ea typeface="ＭＳ Ｐゴシック" charset="0"/>
              </a:rPr>
              <a:t> The number of outgoing edges</a:t>
            </a:r>
            <a:endParaRPr lang="en-US" i="1">
              <a:latin typeface="Calibri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763588" y="5446713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2135188" y="5065713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4192588" y="5599113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2820988" y="5713413"/>
            <a:ext cx="533400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3</a:t>
            </a:r>
          </a:p>
        </p:txBody>
      </p:sp>
      <p:cxnSp>
        <p:nvCxnSpPr>
          <p:cNvPr id="8" name="Straight Arrow Connector 7"/>
          <p:cNvCxnSpPr>
            <a:stCxn id="5" idx="5"/>
            <a:endCxn id="7" idx="1"/>
          </p:cNvCxnSpPr>
          <p:nvPr/>
        </p:nvCxnSpPr>
        <p:spPr>
          <a:xfrm rot="16200000" flipH="1">
            <a:off x="2609850" y="5502275"/>
            <a:ext cx="269875" cy="307975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2668588" y="5289550"/>
            <a:ext cx="1601787" cy="387350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5" idx="2"/>
          </p:cNvCxnSpPr>
          <p:nvPr/>
        </p:nvCxnSpPr>
        <p:spPr>
          <a:xfrm flipV="1">
            <a:off x="1296988" y="5332413"/>
            <a:ext cx="838200" cy="381000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6"/>
          </p:cNvCxnSpPr>
          <p:nvPr/>
        </p:nvCxnSpPr>
        <p:spPr>
          <a:xfrm rot="10800000" flipV="1">
            <a:off x="3354388" y="5865813"/>
            <a:ext cx="838200" cy="114300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04" name="TextBox 11"/>
          <p:cNvSpPr txBox="1">
            <a:spLocks noChangeArrowheads="1"/>
          </p:cNvSpPr>
          <p:nvPr/>
        </p:nvSpPr>
        <p:spPr bwMode="auto">
          <a:xfrm>
            <a:off x="6019800" y="5080000"/>
            <a:ext cx="2667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 smtClean="0">
                <a:latin typeface="Calibri" charset="0"/>
              </a:rPr>
              <a:t>Degree(</a:t>
            </a:r>
            <a:r>
              <a:rPr lang="en-US" i="1" dirty="0">
                <a:latin typeface="Calibri" charset="0"/>
              </a:rPr>
              <a:t>2</a:t>
            </a:r>
            <a:r>
              <a:rPr lang="en-US" i="1" dirty="0" smtClean="0">
                <a:latin typeface="Calibri" charset="0"/>
              </a:rPr>
              <a:t>) </a:t>
            </a:r>
            <a:r>
              <a:rPr lang="en-US" i="1" dirty="0">
                <a:latin typeface="Calibri" charset="0"/>
              </a:rPr>
              <a:t>= 3</a:t>
            </a:r>
          </a:p>
          <a:p>
            <a:pPr eaLnBrk="1" hangingPunct="1"/>
            <a:r>
              <a:rPr lang="en-US" i="1" dirty="0" err="1" smtClean="0">
                <a:latin typeface="Calibri" charset="0"/>
              </a:rPr>
              <a:t>Indegree</a:t>
            </a:r>
            <a:r>
              <a:rPr lang="en-US" i="1" dirty="0" smtClean="0">
                <a:latin typeface="Calibri" charset="0"/>
              </a:rPr>
              <a:t>(</a:t>
            </a:r>
            <a:r>
              <a:rPr lang="en-US" i="1" dirty="0">
                <a:latin typeface="Calibri" charset="0"/>
              </a:rPr>
              <a:t>2</a:t>
            </a:r>
            <a:r>
              <a:rPr lang="en-US" i="1" dirty="0" smtClean="0">
                <a:latin typeface="Calibri" charset="0"/>
              </a:rPr>
              <a:t>) </a:t>
            </a:r>
            <a:r>
              <a:rPr lang="en-US" i="1" dirty="0">
                <a:latin typeface="Calibri" charset="0"/>
              </a:rPr>
              <a:t>= 1</a:t>
            </a:r>
          </a:p>
          <a:p>
            <a:pPr eaLnBrk="1" hangingPunct="1"/>
            <a:r>
              <a:rPr lang="en-US" i="1" dirty="0" err="1" smtClean="0">
                <a:latin typeface="Calibri" charset="0"/>
              </a:rPr>
              <a:t>Outdegree</a:t>
            </a:r>
            <a:r>
              <a:rPr lang="en-US" i="1" dirty="0" smtClean="0">
                <a:latin typeface="Calibri" charset="0"/>
              </a:rPr>
              <a:t>(</a:t>
            </a:r>
            <a:r>
              <a:rPr lang="en-US" i="1" dirty="0">
                <a:latin typeface="Calibri" charset="0"/>
              </a:rPr>
              <a:t>2</a:t>
            </a:r>
            <a:r>
              <a:rPr lang="en-US" i="1" dirty="0" smtClean="0">
                <a:latin typeface="Calibri" charset="0"/>
              </a:rPr>
              <a:t>) </a:t>
            </a:r>
            <a:r>
              <a:rPr lang="en-US" i="1" dirty="0">
                <a:latin typeface="Calibri" charset="0"/>
              </a:rPr>
              <a:t>=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6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Overlap graph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For a set of sequence reads S, construct a directed weighted graph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G = (</a:t>
            </a:r>
            <a:r>
              <a:rPr lang="en-US" i="1" dirty="0" err="1">
                <a:latin typeface="Calibri" charset="0"/>
                <a:ea typeface="ＭＳ Ｐゴシック" charset="0"/>
                <a:cs typeface="ＭＳ Ｐゴシック" charset="0"/>
              </a:rPr>
              <a:t>V,E,w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with one vertex per read (</a:t>
            </a:r>
            <a:r>
              <a:rPr lang="en-US" i="1" dirty="0">
                <a:latin typeface="Calibri" charset="0"/>
                <a:ea typeface="ＭＳ Ｐゴシック" charset="0"/>
              </a:rPr>
              <a:t>v</a:t>
            </a:r>
            <a:r>
              <a:rPr lang="en-US" baseline="-25000" dirty="0">
                <a:latin typeface="Calibri" charset="0"/>
                <a:ea typeface="ＭＳ Ｐゴシック" charset="0"/>
              </a:rPr>
              <a:t>i</a:t>
            </a:r>
            <a:r>
              <a:rPr lang="en-US" i="1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corresponds </a:t>
            </a:r>
            <a:r>
              <a:rPr lang="en-US" i="1" dirty="0">
                <a:latin typeface="Calibri" charset="0"/>
                <a:ea typeface="ＭＳ Ｐゴシック" charset="0"/>
              </a:rPr>
              <a:t>to </a:t>
            </a:r>
            <a:r>
              <a:rPr lang="en-US" i="1" dirty="0" err="1">
                <a:latin typeface="Calibri" charset="0"/>
                <a:ea typeface="ＭＳ Ｐゴシック" charset="0"/>
              </a:rPr>
              <a:t>s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i</a:t>
            </a:r>
            <a:r>
              <a:rPr lang="en-US" dirty="0">
                <a:latin typeface="Calibri" charset="0"/>
                <a:ea typeface="ＭＳ Ｐゴシック" charset="0"/>
              </a:rPr>
              <a:t>)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edges between all vertices (a </a:t>
            </a:r>
            <a:r>
              <a:rPr lang="en-US" i="1" dirty="0">
                <a:latin typeface="Calibri" charset="0"/>
                <a:ea typeface="ＭＳ Ｐゴシック" charset="0"/>
              </a:rPr>
              <a:t>complete</a:t>
            </a:r>
            <a:r>
              <a:rPr lang="en-US" dirty="0">
                <a:latin typeface="Calibri" charset="0"/>
                <a:ea typeface="ＭＳ Ｐゴシック" charset="0"/>
              </a:rPr>
              <a:t> graph)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</a:t>
            </a:r>
            <a:r>
              <a:rPr lang="en-US" dirty="0" smtClean="0">
                <a:latin typeface="Calibri" charset="0"/>
                <a:ea typeface="ＭＳ Ｐゴシック" charset="0"/>
              </a:rPr>
              <a:t>eights = </a:t>
            </a:r>
            <a:r>
              <a:rPr lang="en-US" i="1" dirty="0" smtClean="0">
                <a:latin typeface="Calibri" charset="0"/>
                <a:ea typeface="ＭＳ Ｐゴシック" charset="0"/>
              </a:rPr>
              <a:t>w</a:t>
            </a:r>
            <a:r>
              <a:rPr lang="en-US" dirty="0">
                <a:latin typeface="Calibri" charset="0"/>
                <a:ea typeface="ＭＳ Ｐゴシック" charset="0"/>
              </a:rPr>
              <a:t>(</a:t>
            </a:r>
            <a:r>
              <a:rPr lang="en-US" dirty="0" err="1">
                <a:latin typeface="Calibri" charset="0"/>
                <a:ea typeface="ＭＳ Ｐゴシック" charset="0"/>
              </a:rPr>
              <a:t>v</a:t>
            </a:r>
            <a:r>
              <a:rPr lang="en-US" baseline="-25000" dirty="0" err="1">
                <a:latin typeface="Calibri" charset="0"/>
                <a:ea typeface="ＭＳ Ｐゴシック" charset="0"/>
              </a:rPr>
              <a:t>i</a:t>
            </a:r>
            <a:r>
              <a:rPr lang="en-US" dirty="0" err="1">
                <a:latin typeface="Calibri" charset="0"/>
                <a:ea typeface="ＭＳ Ｐゴシック" charset="0"/>
              </a:rPr>
              <a:t>,</a:t>
            </a:r>
            <a:r>
              <a:rPr lang="en-US" i="1" dirty="0" err="1">
                <a:latin typeface="Calibri" charset="0"/>
                <a:ea typeface="ＭＳ Ｐゴシック" charset="0"/>
              </a:rPr>
              <a:t>v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j</a:t>
            </a:r>
            <a:r>
              <a:rPr lang="en-US" dirty="0">
                <a:latin typeface="Calibri" charset="0"/>
                <a:ea typeface="ＭＳ Ｐゴシック" charset="0"/>
              </a:rPr>
              <a:t>) =</a:t>
            </a:r>
            <a:r>
              <a:rPr lang="en-US" i="1" dirty="0">
                <a:latin typeface="Calibri" charset="0"/>
                <a:ea typeface="ＭＳ Ｐゴシック" charset="0"/>
              </a:rPr>
              <a:t> overlap(</a:t>
            </a:r>
            <a:r>
              <a:rPr lang="en-US" i="1" dirty="0" err="1">
                <a:latin typeface="Calibri" charset="0"/>
                <a:ea typeface="ＭＳ Ｐゴシック" charset="0"/>
              </a:rPr>
              <a:t>s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i</a:t>
            </a:r>
            <a:r>
              <a:rPr lang="en-US" i="1" dirty="0" err="1">
                <a:latin typeface="Calibri" charset="0"/>
                <a:ea typeface="ＭＳ Ｐゴシック" charset="0"/>
              </a:rPr>
              <a:t>,s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j</a:t>
            </a:r>
            <a:r>
              <a:rPr lang="en-US" i="1" dirty="0">
                <a:latin typeface="Calibri" charset="0"/>
                <a:ea typeface="ＭＳ Ｐゴシック" charset="0"/>
              </a:rPr>
              <a:t>) = </a:t>
            </a:r>
            <a:r>
              <a:rPr lang="en-US" dirty="0">
                <a:latin typeface="Calibri" charset="0"/>
                <a:ea typeface="ＭＳ Ｐゴシック" charset="0"/>
              </a:rPr>
              <a:t>length of longest suffix of </a:t>
            </a:r>
            <a:r>
              <a:rPr lang="en-US" i="1" dirty="0" err="1">
                <a:latin typeface="Calibri" charset="0"/>
                <a:ea typeface="ＭＳ Ｐゴシック" charset="0"/>
              </a:rPr>
              <a:t>s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i</a:t>
            </a:r>
            <a:r>
              <a:rPr lang="en-US" i="1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that is a prefix of </a:t>
            </a:r>
            <a:r>
              <a:rPr lang="en-US" i="1" dirty="0" err="1">
                <a:latin typeface="Calibri" charset="0"/>
                <a:ea typeface="ＭＳ Ｐゴシック" charset="0"/>
              </a:rPr>
              <a:t>s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j</a:t>
            </a:r>
            <a:endParaRPr lang="en-US" i="1" dirty="0">
              <a:latin typeface="Calibri" charset="0"/>
              <a:ea typeface="ＭＳ Ｐゴシック" charset="0"/>
            </a:endParaRPr>
          </a:p>
          <a:p>
            <a:pPr lvl="1" eaLnBrk="1" hangingPunct="1">
              <a:buFont typeface="Arial" charset="0"/>
              <a:buNone/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2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Overlap graph example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13716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Let S = {AGA, GAT, TCG, GAG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}</a:t>
            </a:r>
          </a:p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Weights of graph G: {w(AGA,GAT)=2, w(GAT,AGA)=0, </a:t>
            </a:r>
            <a:r>
              <a:rPr lang="mr-IN" dirty="0" smtClean="0">
                <a:latin typeface="Calibri" charset="0"/>
                <a:ea typeface="ＭＳ Ｐゴシック" charset="0"/>
                <a:cs typeface="ＭＳ Ｐゴシック" charset="0"/>
              </a:rPr>
              <a:t>…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}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468812" y="3200400"/>
            <a:ext cx="9890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AGA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3666331" y="4877594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5"/>
          </p:cNvCxnSpPr>
          <p:nvPr/>
        </p:nvCxnSpPr>
        <p:spPr>
          <a:xfrm rot="16200000" flipH="1">
            <a:off x="5611812" y="3355976"/>
            <a:ext cx="1030287" cy="16303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2" idx="7"/>
            <a:endCxn id="5" idx="3"/>
          </p:cNvCxnSpPr>
          <p:nvPr/>
        </p:nvCxnSpPr>
        <p:spPr>
          <a:xfrm rot="5400000" flipH="1" flipV="1">
            <a:off x="3150393" y="3301207"/>
            <a:ext cx="1108075" cy="181768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3" idx="4"/>
            <a:endCxn id="34" idx="6"/>
          </p:cNvCxnSpPr>
          <p:nvPr/>
        </p:nvCxnSpPr>
        <p:spPr>
          <a:xfrm rot="5400000">
            <a:off x="5758656" y="4918869"/>
            <a:ext cx="1066800" cy="16684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952625" y="4686300"/>
            <a:ext cx="987425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GAT</a:t>
            </a:r>
          </a:p>
        </p:txBody>
      </p:sp>
      <p:sp>
        <p:nvSpPr>
          <p:cNvPr id="33" name="Oval 32"/>
          <p:cNvSpPr/>
          <p:nvPr/>
        </p:nvSpPr>
        <p:spPr>
          <a:xfrm>
            <a:off x="6630987" y="4686300"/>
            <a:ext cx="9890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TCG</a:t>
            </a:r>
          </a:p>
        </p:txBody>
      </p:sp>
      <p:sp>
        <p:nvSpPr>
          <p:cNvPr id="34" name="Oval 33"/>
          <p:cNvSpPr/>
          <p:nvPr/>
        </p:nvSpPr>
        <p:spPr>
          <a:xfrm>
            <a:off x="4468812" y="6019800"/>
            <a:ext cx="9890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GAG</a:t>
            </a:r>
          </a:p>
        </p:txBody>
      </p:sp>
      <p:cxnSp>
        <p:nvCxnSpPr>
          <p:cNvPr id="49" name="Straight Arrow Connector 48"/>
          <p:cNvCxnSpPr>
            <a:stCxn id="32" idx="4"/>
            <a:endCxn id="34" idx="2"/>
          </p:cNvCxnSpPr>
          <p:nvPr/>
        </p:nvCxnSpPr>
        <p:spPr>
          <a:xfrm rot="16200000" flipH="1">
            <a:off x="2924175" y="4741862"/>
            <a:ext cx="1066800" cy="20224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7"/>
            <a:endCxn id="33" idx="1"/>
          </p:cNvCxnSpPr>
          <p:nvPr/>
        </p:nvCxnSpPr>
        <p:spPr>
          <a:xfrm rot="16200000" flipH="1">
            <a:off x="4786312" y="2773363"/>
            <a:ext cx="0" cy="39814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3" idx="3"/>
            <a:endCxn id="32" idx="5"/>
          </p:cNvCxnSpPr>
          <p:nvPr/>
        </p:nvCxnSpPr>
        <p:spPr>
          <a:xfrm rot="5400000" flipH="1">
            <a:off x="4786312" y="3151188"/>
            <a:ext cx="0" cy="39814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3971131" y="4876006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" idx="2"/>
            <a:endCxn id="32" idx="0"/>
          </p:cNvCxnSpPr>
          <p:nvPr/>
        </p:nvCxnSpPr>
        <p:spPr>
          <a:xfrm rot="10800000" flipV="1">
            <a:off x="2446337" y="3467100"/>
            <a:ext cx="2022475" cy="12192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4" idx="1"/>
            <a:endCxn id="32" idx="5"/>
          </p:cNvCxnSpPr>
          <p:nvPr/>
        </p:nvCxnSpPr>
        <p:spPr>
          <a:xfrm rot="16200000" flipV="1">
            <a:off x="3226593" y="4710907"/>
            <a:ext cx="955675" cy="181768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4" idx="7"/>
            <a:endCxn id="33" idx="3"/>
          </p:cNvCxnSpPr>
          <p:nvPr/>
        </p:nvCxnSpPr>
        <p:spPr>
          <a:xfrm rot="5400000" flipH="1" flipV="1">
            <a:off x="5566568" y="4887120"/>
            <a:ext cx="955675" cy="14652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3" idx="7"/>
            <a:endCxn id="5" idx="6"/>
          </p:cNvCxnSpPr>
          <p:nvPr/>
        </p:nvCxnSpPr>
        <p:spPr>
          <a:xfrm rot="16200000" flipV="1">
            <a:off x="5818187" y="3106738"/>
            <a:ext cx="1296988" cy="201771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60" name="TextBox 107"/>
          <p:cNvSpPr txBox="1">
            <a:spLocks noChangeArrowheads="1"/>
          </p:cNvSpPr>
          <p:nvPr/>
        </p:nvSpPr>
        <p:spPr bwMode="auto">
          <a:xfrm>
            <a:off x="4508500" y="40830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2</a:t>
            </a:r>
          </a:p>
        </p:txBody>
      </p:sp>
      <p:sp>
        <p:nvSpPr>
          <p:cNvPr id="35861" name="TextBox 108"/>
          <p:cNvSpPr txBox="1">
            <a:spLocks noChangeArrowheads="1"/>
          </p:cNvSpPr>
          <p:nvPr/>
        </p:nvSpPr>
        <p:spPr bwMode="auto">
          <a:xfrm>
            <a:off x="5113337" y="5410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2</a:t>
            </a:r>
          </a:p>
        </p:txBody>
      </p:sp>
      <p:sp>
        <p:nvSpPr>
          <p:cNvPr id="35862" name="TextBox 109"/>
          <p:cNvSpPr txBox="1">
            <a:spLocks noChangeArrowheads="1"/>
          </p:cNvSpPr>
          <p:nvPr/>
        </p:nvSpPr>
        <p:spPr bwMode="auto">
          <a:xfrm>
            <a:off x="6475412" y="3656013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5863" name="TextBox 110"/>
          <p:cNvSpPr txBox="1">
            <a:spLocks noChangeArrowheads="1"/>
          </p:cNvSpPr>
          <p:nvPr/>
        </p:nvSpPr>
        <p:spPr bwMode="auto">
          <a:xfrm>
            <a:off x="5799137" y="40830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5864" name="TextBox 111"/>
          <p:cNvSpPr txBox="1">
            <a:spLocks noChangeArrowheads="1"/>
          </p:cNvSpPr>
          <p:nvPr/>
        </p:nvSpPr>
        <p:spPr bwMode="auto">
          <a:xfrm>
            <a:off x="6329362" y="56515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1</a:t>
            </a:r>
          </a:p>
        </p:txBody>
      </p:sp>
      <p:sp>
        <p:nvSpPr>
          <p:cNvPr id="35865" name="TextBox 112"/>
          <p:cNvSpPr txBox="1">
            <a:spLocks noChangeArrowheads="1"/>
          </p:cNvSpPr>
          <p:nvPr/>
        </p:nvSpPr>
        <p:spPr bwMode="auto">
          <a:xfrm>
            <a:off x="5648325" y="5359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5866" name="TextBox 113"/>
          <p:cNvSpPr txBox="1">
            <a:spLocks noChangeArrowheads="1"/>
          </p:cNvSpPr>
          <p:nvPr/>
        </p:nvSpPr>
        <p:spPr bwMode="auto">
          <a:xfrm>
            <a:off x="3208337" y="5729288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5867" name="TextBox 114"/>
          <p:cNvSpPr txBox="1">
            <a:spLocks noChangeArrowheads="1"/>
          </p:cNvSpPr>
          <p:nvPr/>
        </p:nvSpPr>
        <p:spPr bwMode="auto">
          <a:xfrm>
            <a:off x="3813175" y="5359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1</a:t>
            </a:r>
          </a:p>
        </p:txBody>
      </p:sp>
      <p:sp>
        <p:nvSpPr>
          <p:cNvPr id="35868" name="TextBox 115"/>
          <p:cNvSpPr txBox="1">
            <a:spLocks noChangeArrowheads="1"/>
          </p:cNvSpPr>
          <p:nvPr/>
        </p:nvSpPr>
        <p:spPr bwMode="auto">
          <a:xfrm>
            <a:off x="3963987" y="4395788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1</a:t>
            </a:r>
          </a:p>
        </p:txBody>
      </p:sp>
      <p:sp>
        <p:nvSpPr>
          <p:cNvPr id="35869" name="TextBox 116"/>
          <p:cNvSpPr txBox="1">
            <a:spLocks noChangeArrowheads="1"/>
          </p:cNvSpPr>
          <p:nvPr/>
        </p:nvSpPr>
        <p:spPr bwMode="auto">
          <a:xfrm>
            <a:off x="3208337" y="3656013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2</a:t>
            </a:r>
          </a:p>
        </p:txBody>
      </p:sp>
      <p:sp>
        <p:nvSpPr>
          <p:cNvPr id="35870" name="TextBox 117"/>
          <p:cNvSpPr txBox="1">
            <a:spLocks noChangeArrowheads="1"/>
          </p:cNvSpPr>
          <p:nvPr/>
        </p:nvSpPr>
        <p:spPr bwMode="auto">
          <a:xfrm>
            <a:off x="3509962" y="42672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5871" name="TextBox 118"/>
          <p:cNvSpPr txBox="1">
            <a:spLocks noChangeArrowheads="1"/>
          </p:cNvSpPr>
          <p:nvPr/>
        </p:nvSpPr>
        <p:spPr bwMode="auto">
          <a:xfrm>
            <a:off x="6027737" y="47720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4645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Assembly as Hamiltonian Path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eaLnBrk="1" hangingPunct="1"/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Hamiltonian Path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path through graph that visits each vertex exactly once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181475" y="2590800"/>
            <a:ext cx="9890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AGA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3380582" y="4267994"/>
            <a:ext cx="2286000" cy="1587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5"/>
          </p:cNvCxnSpPr>
          <p:nvPr/>
        </p:nvCxnSpPr>
        <p:spPr>
          <a:xfrm rot="16200000" flipH="1">
            <a:off x="5326063" y="2746375"/>
            <a:ext cx="1030287" cy="163036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9" idx="7"/>
            <a:endCxn id="4" idx="3"/>
          </p:cNvCxnSpPr>
          <p:nvPr/>
        </p:nvCxnSpPr>
        <p:spPr>
          <a:xfrm rot="5400000" flipH="1" flipV="1">
            <a:off x="2864644" y="2691607"/>
            <a:ext cx="1108075" cy="18176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4"/>
            <a:endCxn id="11" idx="6"/>
          </p:cNvCxnSpPr>
          <p:nvPr/>
        </p:nvCxnSpPr>
        <p:spPr>
          <a:xfrm rot="5400000">
            <a:off x="5471319" y="4309269"/>
            <a:ext cx="1066800" cy="16684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65288" y="4076700"/>
            <a:ext cx="989012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GAT</a:t>
            </a:r>
          </a:p>
        </p:txBody>
      </p:sp>
      <p:sp>
        <p:nvSpPr>
          <p:cNvPr id="10" name="Oval 9"/>
          <p:cNvSpPr/>
          <p:nvPr/>
        </p:nvSpPr>
        <p:spPr>
          <a:xfrm>
            <a:off x="6345238" y="4076700"/>
            <a:ext cx="989012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TCG</a:t>
            </a:r>
          </a:p>
        </p:txBody>
      </p:sp>
      <p:sp>
        <p:nvSpPr>
          <p:cNvPr id="11" name="Oval 10"/>
          <p:cNvSpPr/>
          <p:nvPr/>
        </p:nvSpPr>
        <p:spPr>
          <a:xfrm>
            <a:off x="4181475" y="5410200"/>
            <a:ext cx="9890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GAG</a:t>
            </a:r>
          </a:p>
        </p:txBody>
      </p:sp>
      <p:cxnSp>
        <p:nvCxnSpPr>
          <p:cNvPr id="12" name="Straight Arrow Connector 11"/>
          <p:cNvCxnSpPr>
            <a:stCxn id="9" idx="4"/>
            <a:endCxn id="11" idx="2"/>
          </p:cNvCxnSpPr>
          <p:nvPr/>
        </p:nvCxnSpPr>
        <p:spPr>
          <a:xfrm rot="16200000" flipH="1">
            <a:off x="2637632" y="4133056"/>
            <a:ext cx="1066800" cy="20208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7"/>
            <a:endCxn id="10" idx="1"/>
          </p:cNvCxnSpPr>
          <p:nvPr/>
        </p:nvCxnSpPr>
        <p:spPr>
          <a:xfrm rot="16200000" flipH="1">
            <a:off x="4499769" y="2164557"/>
            <a:ext cx="0" cy="3979862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  <a:endCxn id="9" idx="5"/>
          </p:cNvCxnSpPr>
          <p:nvPr/>
        </p:nvCxnSpPr>
        <p:spPr>
          <a:xfrm rot="5400000" flipH="1">
            <a:off x="4499769" y="2542382"/>
            <a:ext cx="0" cy="397986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3685382" y="4266406"/>
            <a:ext cx="2286000" cy="15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9" idx="0"/>
          </p:cNvCxnSpPr>
          <p:nvPr/>
        </p:nvCxnSpPr>
        <p:spPr>
          <a:xfrm rot="10800000" flipV="1">
            <a:off x="2160588" y="2857500"/>
            <a:ext cx="2020887" cy="12192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1"/>
            <a:endCxn id="9" idx="5"/>
          </p:cNvCxnSpPr>
          <p:nvPr/>
        </p:nvCxnSpPr>
        <p:spPr>
          <a:xfrm rot="16200000" flipV="1">
            <a:off x="2940844" y="4101307"/>
            <a:ext cx="955675" cy="1817687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7"/>
            <a:endCxn id="10" idx="3"/>
          </p:cNvCxnSpPr>
          <p:nvPr/>
        </p:nvCxnSpPr>
        <p:spPr>
          <a:xfrm rot="5400000" flipH="1" flipV="1">
            <a:off x="5280025" y="4278313"/>
            <a:ext cx="955675" cy="14636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7"/>
            <a:endCxn id="4" idx="6"/>
          </p:cNvCxnSpPr>
          <p:nvPr/>
        </p:nvCxnSpPr>
        <p:spPr>
          <a:xfrm rot="16200000" flipV="1">
            <a:off x="5531644" y="2496344"/>
            <a:ext cx="1296988" cy="201930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884" name="TextBox 19"/>
          <p:cNvSpPr txBox="1">
            <a:spLocks noChangeArrowheads="1"/>
          </p:cNvSpPr>
          <p:nvPr/>
        </p:nvSpPr>
        <p:spPr bwMode="auto">
          <a:xfrm>
            <a:off x="4222750" y="34734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2</a:t>
            </a:r>
          </a:p>
        </p:txBody>
      </p:sp>
      <p:sp>
        <p:nvSpPr>
          <p:cNvPr id="36885" name="TextBox 20"/>
          <p:cNvSpPr txBox="1">
            <a:spLocks noChangeArrowheads="1"/>
          </p:cNvSpPr>
          <p:nvPr/>
        </p:nvSpPr>
        <p:spPr bwMode="auto">
          <a:xfrm>
            <a:off x="4827588" y="48006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2</a:t>
            </a:r>
          </a:p>
        </p:txBody>
      </p:sp>
      <p:sp>
        <p:nvSpPr>
          <p:cNvPr id="36886" name="TextBox 21"/>
          <p:cNvSpPr txBox="1">
            <a:spLocks noChangeArrowheads="1"/>
          </p:cNvSpPr>
          <p:nvPr/>
        </p:nvSpPr>
        <p:spPr bwMode="auto">
          <a:xfrm>
            <a:off x="6188075" y="3046413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6887" name="TextBox 22"/>
          <p:cNvSpPr txBox="1">
            <a:spLocks noChangeArrowheads="1"/>
          </p:cNvSpPr>
          <p:nvPr/>
        </p:nvSpPr>
        <p:spPr bwMode="auto">
          <a:xfrm>
            <a:off x="5513388" y="34734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6888" name="TextBox 23"/>
          <p:cNvSpPr txBox="1">
            <a:spLocks noChangeArrowheads="1"/>
          </p:cNvSpPr>
          <p:nvPr/>
        </p:nvSpPr>
        <p:spPr bwMode="auto">
          <a:xfrm>
            <a:off x="6043613" y="504190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1</a:t>
            </a:r>
          </a:p>
        </p:txBody>
      </p:sp>
      <p:sp>
        <p:nvSpPr>
          <p:cNvPr id="36889" name="TextBox 24"/>
          <p:cNvSpPr txBox="1">
            <a:spLocks noChangeArrowheads="1"/>
          </p:cNvSpPr>
          <p:nvPr/>
        </p:nvSpPr>
        <p:spPr bwMode="auto">
          <a:xfrm>
            <a:off x="5362575" y="47498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6890" name="TextBox 25"/>
          <p:cNvSpPr txBox="1">
            <a:spLocks noChangeArrowheads="1"/>
          </p:cNvSpPr>
          <p:nvPr/>
        </p:nvSpPr>
        <p:spPr bwMode="auto">
          <a:xfrm>
            <a:off x="2922588" y="5119688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6891" name="TextBox 26"/>
          <p:cNvSpPr txBox="1">
            <a:spLocks noChangeArrowheads="1"/>
          </p:cNvSpPr>
          <p:nvPr/>
        </p:nvSpPr>
        <p:spPr bwMode="auto">
          <a:xfrm>
            <a:off x="3527425" y="47498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1</a:t>
            </a:r>
          </a:p>
        </p:txBody>
      </p:sp>
      <p:sp>
        <p:nvSpPr>
          <p:cNvPr id="36892" name="TextBox 27"/>
          <p:cNvSpPr txBox="1">
            <a:spLocks noChangeArrowheads="1"/>
          </p:cNvSpPr>
          <p:nvPr/>
        </p:nvSpPr>
        <p:spPr bwMode="auto">
          <a:xfrm>
            <a:off x="3678238" y="3786188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1</a:t>
            </a:r>
          </a:p>
        </p:txBody>
      </p:sp>
      <p:sp>
        <p:nvSpPr>
          <p:cNvPr id="36893" name="TextBox 28"/>
          <p:cNvSpPr txBox="1">
            <a:spLocks noChangeArrowheads="1"/>
          </p:cNvSpPr>
          <p:nvPr/>
        </p:nvSpPr>
        <p:spPr bwMode="auto">
          <a:xfrm>
            <a:off x="2922588" y="3046413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2</a:t>
            </a:r>
          </a:p>
        </p:txBody>
      </p:sp>
      <p:sp>
        <p:nvSpPr>
          <p:cNvPr id="36894" name="TextBox 29"/>
          <p:cNvSpPr txBox="1">
            <a:spLocks noChangeArrowheads="1"/>
          </p:cNvSpPr>
          <p:nvPr/>
        </p:nvSpPr>
        <p:spPr bwMode="auto">
          <a:xfrm>
            <a:off x="3224213" y="36576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6895" name="TextBox 30"/>
          <p:cNvSpPr txBox="1">
            <a:spLocks noChangeArrowheads="1"/>
          </p:cNvSpPr>
          <p:nvPr/>
        </p:nvSpPr>
        <p:spPr bwMode="auto">
          <a:xfrm>
            <a:off x="5741988" y="41624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1</a:t>
            </a:r>
          </a:p>
        </p:txBody>
      </p:sp>
      <p:sp>
        <p:nvSpPr>
          <p:cNvPr id="36896" name="TextBox 32"/>
          <p:cNvSpPr txBox="1">
            <a:spLocks noChangeArrowheads="1"/>
          </p:cNvSpPr>
          <p:nvPr/>
        </p:nvSpPr>
        <p:spPr bwMode="auto">
          <a:xfrm>
            <a:off x="838200" y="6126163"/>
            <a:ext cx="750763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 dirty="0">
                <a:latin typeface="Calibri" charset="0"/>
              </a:rPr>
              <a:t>Path: </a:t>
            </a:r>
            <a:r>
              <a:rPr lang="en-US" sz="2600" dirty="0" smtClean="0">
                <a:latin typeface="Calibri" charset="0"/>
              </a:rPr>
              <a:t>AGA-&gt;GAG-&gt;GAT-&gt;TCG     Sequence: AGAGATCG</a:t>
            </a:r>
            <a:endParaRPr lang="en-US" sz="26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2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Shortest superstring as TSP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minimize superstring length </a:t>
            </a:r>
            <a:r>
              <a:rPr lang="en-US" sz="3000">
                <a:latin typeface="Wingdings" charset="0"/>
                <a:ea typeface="ＭＳ Ｐゴシック" charset="0"/>
                <a:cs typeface="Wingdings" charset="0"/>
              </a:rPr>
              <a:t>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minimize hamiltonian path length in overlap graph with edge weights negated</a:t>
            </a:r>
          </a:p>
          <a:p>
            <a:pPr eaLnBrk="1" hangingPunct="1">
              <a:lnSpc>
                <a:spcPct val="90000"/>
              </a:lnSpc>
            </a:pPr>
            <a:endParaRPr lang="en-US" sz="3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3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3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3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3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3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This is essentially the Traveling Salesman Problem (also </a:t>
            </a:r>
            <a:r>
              <a:rPr lang="en-US" sz="3000" i="1">
                <a:latin typeface="Calibri" charset="0"/>
                <a:ea typeface="ＭＳ Ｐゴシック" charset="0"/>
                <a:cs typeface="ＭＳ Ｐゴシック" charset="0"/>
              </a:rPr>
              <a:t>NP-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complete)</a:t>
            </a:r>
          </a:p>
          <a:p>
            <a:pPr eaLnBrk="1" hangingPunct="1">
              <a:lnSpc>
                <a:spcPct val="90000"/>
              </a:lnSpc>
            </a:pPr>
            <a:endParaRPr lang="en-US" sz="30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438775" y="2135188"/>
            <a:ext cx="9890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AGA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4636294" y="3812381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5"/>
          </p:cNvCxnSpPr>
          <p:nvPr/>
        </p:nvCxnSpPr>
        <p:spPr>
          <a:xfrm rot="16200000" flipH="1">
            <a:off x="6581775" y="2290763"/>
            <a:ext cx="1030288" cy="16303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9" idx="7"/>
            <a:endCxn id="4" idx="3"/>
          </p:cNvCxnSpPr>
          <p:nvPr/>
        </p:nvCxnSpPr>
        <p:spPr>
          <a:xfrm rot="5400000" flipH="1" flipV="1">
            <a:off x="4120356" y="2235994"/>
            <a:ext cx="1108075" cy="181768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4"/>
            <a:endCxn id="11" idx="6"/>
          </p:cNvCxnSpPr>
          <p:nvPr/>
        </p:nvCxnSpPr>
        <p:spPr>
          <a:xfrm rot="5400000">
            <a:off x="6728619" y="3853657"/>
            <a:ext cx="1066800" cy="16684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922588" y="3621088"/>
            <a:ext cx="987425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GAT</a:t>
            </a:r>
          </a:p>
        </p:txBody>
      </p:sp>
      <p:sp>
        <p:nvSpPr>
          <p:cNvPr id="10" name="Oval 9"/>
          <p:cNvSpPr/>
          <p:nvPr/>
        </p:nvSpPr>
        <p:spPr>
          <a:xfrm>
            <a:off x="7600950" y="3621088"/>
            <a:ext cx="9890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TCG</a:t>
            </a:r>
          </a:p>
        </p:txBody>
      </p:sp>
      <p:sp>
        <p:nvSpPr>
          <p:cNvPr id="11" name="Oval 10"/>
          <p:cNvSpPr/>
          <p:nvPr/>
        </p:nvSpPr>
        <p:spPr>
          <a:xfrm>
            <a:off x="5438775" y="4954588"/>
            <a:ext cx="989013" cy="533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rPr>
              <a:t>GAG</a:t>
            </a:r>
          </a:p>
        </p:txBody>
      </p:sp>
      <p:cxnSp>
        <p:nvCxnSpPr>
          <p:cNvPr id="12" name="Straight Arrow Connector 11"/>
          <p:cNvCxnSpPr>
            <a:stCxn id="9" idx="4"/>
            <a:endCxn id="11" idx="2"/>
          </p:cNvCxnSpPr>
          <p:nvPr/>
        </p:nvCxnSpPr>
        <p:spPr>
          <a:xfrm rot="16200000" flipH="1">
            <a:off x="3894138" y="3676650"/>
            <a:ext cx="1066800" cy="20224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7"/>
            <a:endCxn id="10" idx="1"/>
          </p:cNvCxnSpPr>
          <p:nvPr/>
        </p:nvCxnSpPr>
        <p:spPr>
          <a:xfrm rot="16200000" flipH="1">
            <a:off x="5756275" y="1708150"/>
            <a:ext cx="0" cy="398145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  <a:endCxn id="9" idx="5"/>
          </p:cNvCxnSpPr>
          <p:nvPr/>
        </p:nvCxnSpPr>
        <p:spPr>
          <a:xfrm rot="5400000" flipH="1">
            <a:off x="5756275" y="2085975"/>
            <a:ext cx="0" cy="398145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4941094" y="3810794"/>
            <a:ext cx="2286000" cy="1588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9" idx="0"/>
          </p:cNvCxnSpPr>
          <p:nvPr/>
        </p:nvCxnSpPr>
        <p:spPr>
          <a:xfrm rot="10800000" flipV="1">
            <a:off x="3416300" y="2401888"/>
            <a:ext cx="2022475" cy="121920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1"/>
            <a:endCxn id="9" idx="5"/>
          </p:cNvCxnSpPr>
          <p:nvPr/>
        </p:nvCxnSpPr>
        <p:spPr>
          <a:xfrm rot="16200000" flipV="1">
            <a:off x="4196556" y="3645694"/>
            <a:ext cx="955675" cy="181768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7"/>
            <a:endCxn id="10" idx="3"/>
          </p:cNvCxnSpPr>
          <p:nvPr/>
        </p:nvCxnSpPr>
        <p:spPr>
          <a:xfrm rot="5400000" flipH="1" flipV="1">
            <a:off x="6536531" y="3821907"/>
            <a:ext cx="955675" cy="14652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7"/>
            <a:endCxn id="4" idx="6"/>
          </p:cNvCxnSpPr>
          <p:nvPr/>
        </p:nvCxnSpPr>
        <p:spPr>
          <a:xfrm rot="16200000" flipV="1">
            <a:off x="6788150" y="2041526"/>
            <a:ext cx="1296987" cy="201771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908" name="TextBox 19"/>
          <p:cNvSpPr txBox="1">
            <a:spLocks noChangeArrowheads="1"/>
          </p:cNvSpPr>
          <p:nvPr/>
        </p:nvSpPr>
        <p:spPr bwMode="auto">
          <a:xfrm>
            <a:off x="5478463" y="3017838"/>
            <a:ext cx="37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-2</a:t>
            </a:r>
          </a:p>
        </p:txBody>
      </p:sp>
      <p:sp>
        <p:nvSpPr>
          <p:cNvPr id="37909" name="TextBox 20"/>
          <p:cNvSpPr txBox="1">
            <a:spLocks noChangeArrowheads="1"/>
          </p:cNvSpPr>
          <p:nvPr/>
        </p:nvSpPr>
        <p:spPr bwMode="auto">
          <a:xfrm>
            <a:off x="6083300" y="4344988"/>
            <a:ext cx="373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-2</a:t>
            </a:r>
          </a:p>
        </p:txBody>
      </p:sp>
      <p:sp>
        <p:nvSpPr>
          <p:cNvPr id="37910" name="TextBox 21"/>
          <p:cNvSpPr txBox="1">
            <a:spLocks noChangeArrowheads="1"/>
          </p:cNvSpPr>
          <p:nvPr/>
        </p:nvSpPr>
        <p:spPr bwMode="auto">
          <a:xfrm>
            <a:off x="7445375" y="25908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7911" name="TextBox 22"/>
          <p:cNvSpPr txBox="1">
            <a:spLocks noChangeArrowheads="1"/>
          </p:cNvSpPr>
          <p:nvPr/>
        </p:nvSpPr>
        <p:spPr bwMode="auto">
          <a:xfrm>
            <a:off x="6769100" y="3017838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7912" name="TextBox 23"/>
          <p:cNvSpPr txBox="1">
            <a:spLocks noChangeArrowheads="1"/>
          </p:cNvSpPr>
          <p:nvPr/>
        </p:nvSpPr>
        <p:spPr bwMode="auto">
          <a:xfrm>
            <a:off x="7299325" y="4586288"/>
            <a:ext cx="373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-1</a:t>
            </a:r>
          </a:p>
        </p:txBody>
      </p:sp>
      <p:sp>
        <p:nvSpPr>
          <p:cNvPr id="37913" name="TextBox 24"/>
          <p:cNvSpPr txBox="1">
            <a:spLocks noChangeArrowheads="1"/>
          </p:cNvSpPr>
          <p:nvPr/>
        </p:nvSpPr>
        <p:spPr bwMode="auto">
          <a:xfrm>
            <a:off x="6618288" y="4294188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7914" name="TextBox 25"/>
          <p:cNvSpPr txBox="1">
            <a:spLocks noChangeArrowheads="1"/>
          </p:cNvSpPr>
          <p:nvPr/>
        </p:nvSpPr>
        <p:spPr bwMode="auto">
          <a:xfrm>
            <a:off x="4178300" y="4664075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7915" name="TextBox 26"/>
          <p:cNvSpPr txBox="1">
            <a:spLocks noChangeArrowheads="1"/>
          </p:cNvSpPr>
          <p:nvPr/>
        </p:nvSpPr>
        <p:spPr bwMode="auto">
          <a:xfrm>
            <a:off x="4783138" y="4294188"/>
            <a:ext cx="37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-1</a:t>
            </a:r>
          </a:p>
        </p:txBody>
      </p:sp>
      <p:sp>
        <p:nvSpPr>
          <p:cNvPr id="37916" name="TextBox 27"/>
          <p:cNvSpPr txBox="1">
            <a:spLocks noChangeArrowheads="1"/>
          </p:cNvSpPr>
          <p:nvPr/>
        </p:nvSpPr>
        <p:spPr bwMode="auto">
          <a:xfrm>
            <a:off x="4933950" y="3330575"/>
            <a:ext cx="373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-1</a:t>
            </a:r>
          </a:p>
        </p:txBody>
      </p:sp>
      <p:sp>
        <p:nvSpPr>
          <p:cNvPr id="37917" name="TextBox 28"/>
          <p:cNvSpPr txBox="1">
            <a:spLocks noChangeArrowheads="1"/>
          </p:cNvSpPr>
          <p:nvPr/>
        </p:nvSpPr>
        <p:spPr bwMode="auto">
          <a:xfrm>
            <a:off x="4178300" y="2590800"/>
            <a:ext cx="373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-2</a:t>
            </a:r>
          </a:p>
        </p:txBody>
      </p:sp>
      <p:sp>
        <p:nvSpPr>
          <p:cNvPr id="37918" name="TextBox 29"/>
          <p:cNvSpPr txBox="1">
            <a:spLocks noChangeArrowheads="1"/>
          </p:cNvSpPr>
          <p:nvPr/>
        </p:nvSpPr>
        <p:spPr bwMode="auto">
          <a:xfrm>
            <a:off x="4479925" y="3201988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0</a:t>
            </a:r>
          </a:p>
        </p:txBody>
      </p:sp>
      <p:sp>
        <p:nvSpPr>
          <p:cNvPr id="37919" name="TextBox 30"/>
          <p:cNvSpPr txBox="1">
            <a:spLocks noChangeArrowheads="1"/>
          </p:cNvSpPr>
          <p:nvPr/>
        </p:nvSpPr>
        <p:spPr bwMode="auto">
          <a:xfrm>
            <a:off x="6997700" y="3706813"/>
            <a:ext cx="373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-1</a:t>
            </a:r>
          </a:p>
        </p:txBody>
      </p:sp>
      <p:sp>
        <p:nvSpPr>
          <p:cNvPr id="37920" name="TextBox 32"/>
          <p:cNvSpPr txBox="1">
            <a:spLocks noChangeArrowheads="1"/>
          </p:cNvSpPr>
          <p:nvPr/>
        </p:nvSpPr>
        <p:spPr bwMode="auto">
          <a:xfrm>
            <a:off x="454025" y="3830638"/>
            <a:ext cx="2278063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Path: GAGATCG</a:t>
            </a:r>
          </a:p>
          <a:p>
            <a:pPr eaLnBrk="1" hangingPunct="1"/>
            <a:r>
              <a:rPr lang="en-US" sz="2600">
                <a:latin typeface="Calibri" charset="0"/>
              </a:rPr>
              <a:t>Path length: -5</a:t>
            </a:r>
          </a:p>
          <a:p>
            <a:pPr eaLnBrk="1" hangingPunct="1"/>
            <a:r>
              <a:rPr lang="en-US" sz="2600">
                <a:latin typeface="Calibri" charset="0"/>
              </a:rPr>
              <a:t>String length: 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1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70" y="1855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Genome Sequencing Problem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364737" y="1447800"/>
            <a:ext cx="84582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i="0" dirty="0" smtClean="0"/>
              <a:t>Genome Sequencing Problem</a:t>
            </a:r>
            <a:r>
              <a:rPr lang="en-US" b="0" i="0" dirty="0" smtClean="0"/>
              <a:t>. Reconstruct a genome from reads of similar sizes.</a:t>
            </a:r>
            <a:r>
              <a:rPr lang="en-US" b="0" i="0" dirty="0"/>
              <a:t> </a:t>
            </a:r>
          </a:p>
          <a:p>
            <a:pPr marL="457200" indent="-457200">
              <a:buFont typeface="Arial"/>
              <a:buChar char="•"/>
            </a:pPr>
            <a:r>
              <a:rPr lang="en-US" i="0" dirty="0" smtClean="0"/>
              <a:t>Input</a:t>
            </a:r>
            <a:r>
              <a:rPr lang="en-US" b="0" i="0" dirty="0" smtClean="0"/>
              <a:t>. A collection of strings </a:t>
            </a:r>
            <a:r>
              <a:rPr lang="en-US" b="0" dirty="0" smtClean="0"/>
              <a:t>Reads</a:t>
            </a:r>
            <a:r>
              <a:rPr lang="en-US" b="0" i="0" dirty="0" smtClean="0"/>
              <a:t>. </a:t>
            </a:r>
            <a:endParaRPr lang="en-US" b="0" i="0" dirty="0"/>
          </a:p>
          <a:p>
            <a:pPr marL="457200" indent="-457200">
              <a:buFont typeface="Arial"/>
              <a:buChar char="•"/>
            </a:pPr>
            <a:r>
              <a:rPr lang="en-US" i="0" dirty="0" smtClean="0"/>
              <a:t>Output</a:t>
            </a:r>
            <a:r>
              <a:rPr lang="en-US" b="0" i="0" dirty="0" smtClean="0"/>
              <a:t>. </a:t>
            </a:r>
            <a:r>
              <a:rPr lang="en-US" b="0" i="0" dirty="0"/>
              <a:t>A </a:t>
            </a:r>
            <a:r>
              <a:rPr lang="en-US" b="0" i="0" dirty="0" smtClean="0"/>
              <a:t>string </a:t>
            </a:r>
            <a:r>
              <a:rPr lang="en-US" b="0" dirty="0" smtClean="0"/>
              <a:t>Genome</a:t>
            </a:r>
            <a:r>
              <a:rPr lang="en-US" b="0" i="0" dirty="0" smtClean="0"/>
              <a:t> reconstructed from </a:t>
            </a:r>
            <a:r>
              <a:rPr lang="en-US" b="0" dirty="0" smtClean="0"/>
              <a:t>Reads</a:t>
            </a:r>
            <a:r>
              <a:rPr lang="en-US" b="0" i="0" dirty="0" smtClean="0"/>
              <a:t>. </a:t>
            </a:r>
            <a:endParaRPr lang="en-US" b="0" i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Genome </a:t>
            </a:r>
            <a:r>
              <a:rPr lang="en-US" sz="2400" dirty="0"/>
              <a:t>assembly is more </a:t>
            </a:r>
            <a:r>
              <a:rPr lang="en-US" sz="2400" dirty="0" smtClean="0"/>
              <a:t>difficult than Newspaper Problem </a:t>
            </a:r>
          </a:p>
          <a:p>
            <a:pPr lvl="1"/>
            <a:r>
              <a:rPr lang="en-US" sz="2400" dirty="0" smtClean="0"/>
              <a:t>DNA </a:t>
            </a:r>
            <a:r>
              <a:rPr lang="en-US" sz="2400" dirty="0"/>
              <a:t>is </a:t>
            </a:r>
            <a:r>
              <a:rPr lang="en-US" sz="2400" dirty="0" smtClean="0"/>
              <a:t>double-stranded</a:t>
            </a:r>
          </a:p>
          <a:p>
            <a:pPr lvl="1"/>
            <a:r>
              <a:rPr lang="en-US" sz="2400" dirty="0" smtClean="0"/>
              <a:t>Sequencing errors</a:t>
            </a:r>
          </a:p>
          <a:p>
            <a:pPr lvl="1"/>
            <a:r>
              <a:rPr lang="en-US" sz="2400" dirty="0" smtClean="0"/>
              <a:t>Regions with no reads coverage</a:t>
            </a:r>
          </a:p>
          <a:p>
            <a:pPr marL="0" indent="0">
              <a:buNone/>
            </a:pPr>
            <a:r>
              <a:rPr lang="en-US" sz="2400" dirty="0" smtClean="0"/>
              <a:t>For now assume all reads come from same strand, have no errors, and have perfect coverage so every k-</a:t>
            </a:r>
            <a:r>
              <a:rPr lang="en-US" sz="2400" dirty="0" err="1" smtClean="0"/>
              <a:t>mer</a:t>
            </a:r>
            <a:r>
              <a:rPr lang="en-US" sz="2400" dirty="0" smtClean="0"/>
              <a:t> substring is generated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27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130157" y="2209800"/>
            <a:ext cx="8839200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dirty="0" smtClean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pPr lvl="1"/>
            <a:r>
              <a:rPr lang="en-US" altLang="en-US" sz="3200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Applications in </a:t>
            </a:r>
            <a:r>
              <a:rPr lang="en-US" altLang="en-US" sz="3200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medicine</a:t>
            </a:r>
            <a:r>
              <a:rPr lang="en-US" altLang="en-US" sz="3200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 (genomes of fungi-producing bacteria), </a:t>
            </a:r>
            <a:r>
              <a:rPr lang="en-US" altLang="en-US" sz="3200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agriculture</a:t>
            </a:r>
            <a:r>
              <a:rPr lang="en-US" altLang="en-US" sz="3200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 (oil </a:t>
            </a:r>
            <a:r>
              <a:rPr lang="en-US" altLang="en-US" sz="3200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palm </a:t>
            </a:r>
            <a:r>
              <a:rPr lang="en-US" altLang="en-US" sz="3200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genome), </a:t>
            </a:r>
            <a:r>
              <a:rPr lang="en-US" altLang="en-US" sz="3200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biotechnology</a:t>
            </a:r>
            <a:r>
              <a:rPr lang="en-US" altLang="en-US" sz="3200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 (genomes of energy-producing cyanobacteria), etc., etc., etc.  </a:t>
            </a:r>
          </a:p>
          <a:p>
            <a:pPr marL="457200" lvl="1" indent="0">
              <a:buNone/>
            </a:pPr>
            <a:endParaRPr lang="en-US" altLang="en-US" dirty="0" smtClean="0"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Why Do </a:t>
            </a:r>
            <a:r>
              <a:rPr lang="en-US" altLang="en-US" dirty="0">
                <a:cs typeface="Arial" pitchFamily="34" charset="0"/>
              </a:rPr>
              <a:t>W</a:t>
            </a:r>
            <a:r>
              <a:rPr lang="en-US" altLang="en-US" dirty="0" smtClean="0">
                <a:cs typeface="Arial" pitchFamily="34" charset="0"/>
              </a:rPr>
              <a:t>e Sequence 1000s of Species?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400" y="1066800"/>
            <a:ext cx="8839200" cy="1511859"/>
            <a:chOff x="228600" y="2664324"/>
            <a:chExt cx="8839200" cy="1511859"/>
          </a:xfrm>
        </p:grpSpPr>
        <p:pic>
          <p:nvPicPr>
            <p:cNvPr id="7" name="Picture 8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1000" y="2692783"/>
              <a:ext cx="1208346" cy="146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86400" y="2690109"/>
              <a:ext cx="1190841" cy="148560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24000" y="2664324"/>
              <a:ext cx="1206482" cy="14898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001000" y="2690109"/>
              <a:ext cx="1066800" cy="14667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8600" y="2666679"/>
              <a:ext cx="1149195" cy="150950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895600" y="2688236"/>
              <a:ext cx="1189720" cy="14874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781800" y="2698316"/>
              <a:ext cx="1107133" cy="145616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34163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6858000" cy="5334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sz="2000" b="1" i="1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 smtClean="0">
              <a:latin typeface="Times New Roman" pitchFamily="18" charset="0"/>
              <a:ea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What Is </a:t>
            </a:r>
            <a:r>
              <a:rPr lang="en-US" b="0" dirty="0" smtClean="0"/>
              <a:t>k</a:t>
            </a:r>
            <a:r>
              <a:rPr lang="en-US" b="0" i="0" dirty="0" smtClean="0"/>
              <a:t>-</a:t>
            </a:r>
            <a:r>
              <a:rPr lang="en-US" b="0" i="0" dirty="0" err="1" smtClean="0"/>
              <a:t>mer</a:t>
            </a:r>
            <a:r>
              <a:rPr lang="en-US" b="0" i="0" dirty="0" smtClean="0"/>
              <a:t> Composition?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905000" y="1143000"/>
            <a:ext cx="8534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sz="2000" i="0" kern="0" dirty="0" smtClean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TA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 smtClean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A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endParaRPr lang="en-US" sz="2000" i="0" kern="0" dirty="0">
              <a:solidFill>
                <a:srgbClr val="00B05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 smtClean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</a:t>
            </a:r>
            <a:r>
              <a:rPr lang="en-US" sz="200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</a:t>
            </a:r>
            <a:r>
              <a:rPr lang="en-US" sz="2000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 smtClean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lang="en-US" sz="2000" i="0" kern="0" dirty="0">
              <a:solidFill>
                <a:srgbClr val="660066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9448800" cy="48768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sz="2000" b="1" i="1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GG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kern="0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ATG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G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TG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</a:p>
          <a:p>
            <a:pPr marL="0" lvl="0" indent="0" algn="ctr">
              <a:buNone/>
              <a:defRPr/>
            </a:pPr>
            <a:endParaRPr lang="en-US" sz="2000" b="1" dirty="0">
              <a:solidFill>
                <a:srgbClr val="660066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lvl="0" indent="0" algn="ctr">
              <a:buNone/>
              <a:defRPr/>
            </a:pPr>
            <a:r>
              <a:rPr lang="en-US" sz="2800" dirty="0">
                <a:ea typeface="Times New Roman"/>
                <a:cs typeface="Courier New" panose="02070309020205020404" pitchFamily="49" charset="0"/>
              </a:rPr>
              <a:t>e.g., lexicographic order (like in a dictionary)</a:t>
            </a:r>
          </a:p>
          <a:p>
            <a:pPr marL="0" indent="0" eaLnBrk="1" hangingPunct="1">
              <a:buFontTx/>
              <a:buNone/>
              <a:defRPr/>
            </a:pP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 smtClean="0">
              <a:latin typeface="Times New Roman" pitchFamily="18" charset="0"/>
              <a:ea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</a:t>
            </a:r>
            <a:r>
              <a:rPr lang="en-US" b="0" dirty="0" smtClean="0"/>
              <a:t>k</a:t>
            </a:r>
            <a:r>
              <a:rPr lang="en-US" b="0" i="0" dirty="0" smtClean="0"/>
              <a:t>-</a:t>
            </a:r>
            <a:r>
              <a:rPr lang="en-US" b="0" i="0" dirty="0" err="1" smtClean="0"/>
              <a:t>mer</a:t>
            </a:r>
            <a:r>
              <a:rPr lang="en-US" b="0" i="0" dirty="0" smtClean="0"/>
              <a:t> Composition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7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Box 1"/>
          <p:cNvSpPr txBox="1">
            <a:spLocks noChangeArrowheads="1"/>
          </p:cNvSpPr>
          <p:nvPr/>
        </p:nvSpPr>
        <p:spPr bwMode="auto">
          <a:xfrm>
            <a:off x="228600" y="1905000"/>
            <a:ext cx="8686800" cy="31085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i="0" dirty="0">
                <a:latin typeface="+mn-lt"/>
              </a:rPr>
              <a:t>String Reconstruction Problem</a:t>
            </a:r>
            <a:r>
              <a:rPr lang="en-US" altLang="en-US" sz="2800" b="0" i="0" dirty="0">
                <a:latin typeface="+mn-lt"/>
              </a:rPr>
              <a:t>. Reconstruct a string from its </a:t>
            </a:r>
            <a:r>
              <a:rPr lang="en-US" altLang="en-US" sz="2800" b="0" dirty="0" err="1">
                <a:latin typeface="+mn-lt"/>
              </a:rPr>
              <a:t>k</a:t>
            </a:r>
            <a:r>
              <a:rPr lang="en-US" altLang="en-US" sz="2800" b="0" i="0" dirty="0" err="1">
                <a:latin typeface="+mn-lt"/>
              </a:rPr>
              <a:t>-mer</a:t>
            </a:r>
            <a:r>
              <a:rPr lang="en-US" altLang="en-US" sz="2800" b="0" i="0" dirty="0">
                <a:latin typeface="+mn-lt"/>
              </a:rPr>
              <a:t> composition. </a:t>
            </a:r>
          </a:p>
          <a:p>
            <a:r>
              <a:rPr lang="en-US" altLang="en-US" sz="2800" b="0" i="0" dirty="0">
                <a:latin typeface="+mn-lt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i="0" dirty="0">
                <a:latin typeface="+mn-lt"/>
              </a:rPr>
              <a:t>Input</a:t>
            </a:r>
            <a:r>
              <a:rPr lang="en-US" altLang="en-US" sz="2800" b="0" i="0" dirty="0">
                <a:latin typeface="+mn-lt"/>
              </a:rPr>
              <a:t>. </a:t>
            </a:r>
            <a:r>
              <a:rPr lang="en-US" altLang="en-US" sz="2800" b="0" i="0" dirty="0" smtClean="0">
                <a:latin typeface="+mn-lt"/>
              </a:rPr>
              <a:t>A </a:t>
            </a:r>
            <a:r>
              <a:rPr lang="en-US" altLang="en-US" sz="2800" b="0" i="0" dirty="0">
                <a:latin typeface="+mn-lt"/>
              </a:rPr>
              <a:t>collection </a:t>
            </a:r>
            <a:r>
              <a:rPr lang="en-US" altLang="en-US" sz="2800" b="0" i="0" dirty="0" smtClean="0">
                <a:latin typeface="+mn-lt"/>
              </a:rPr>
              <a:t>of </a:t>
            </a:r>
            <a:r>
              <a:rPr lang="en-US" altLang="en-US" sz="2800" b="0" dirty="0">
                <a:latin typeface="+mn-lt"/>
              </a:rPr>
              <a:t>k</a:t>
            </a:r>
            <a:r>
              <a:rPr lang="en-US" altLang="en-US" sz="2800" b="0" i="0" dirty="0">
                <a:latin typeface="+mn-lt"/>
              </a:rPr>
              <a:t>-</a:t>
            </a:r>
            <a:r>
              <a:rPr lang="en-US" altLang="en-US" sz="2800" b="0" i="0" dirty="0" err="1">
                <a:latin typeface="+mn-lt"/>
              </a:rPr>
              <a:t>mers</a:t>
            </a:r>
            <a:r>
              <a:rPr lang="en-US" altLang="en-US" sz="2800" b="0" i="0" dirty="0">
                <a:latin typeface="+mn-lt"/>
              </a:rPr>
              <a:t>. </a:t>
            </a:r>
          </a:p>
          <a:p>
            <a:r>
              <a:rPr lang="en-US" altLang="en-US" sz="2800" b="0" i="0" dirty="0">
                <a:latin typeface="+mn-lt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i="0" dirty="0">
                <a:latin typeface="+mn-lt"/>
              </a:rPr>
              <a:t>Output</a:t>
            </a:r>
            <a:r>
              <a:rPr lang="en-US" altLang="en-US" sz="2800" b="0" i="0" dirty="0">
                <a:latin typeface="+mn-lt"/>
              </a:rPr>
              <a:t>. A </a:t>
            </a:r>
            <a:r>
              <a:rPr lang="en-US" altLang="en-US" sz="2800" b="0" dirty="0" smtClean="0">
                <a:latin typeface="+mn-lt"/>
              </a:rPr>
              <a:t>Genome</a:t>
            </a:r>
            <a:r>
              <a:rPr lang="en-US" altLang="en-US" sz="2800" b="0" i="0" dirty="0" smtClean="0">
                <a:latin typeface="+mn-lt"/>
              </a:rPr>
              <a:t> </a:t>
            </a:r>
            <a:r>
              <a:rPr lang="en-US" altLang="en-US" sz="2800" b="0" i="0" dirty="0">
                <a:latin typeface="+mn-lt"/>
              </a:rPr>
              <a:t>such that </a:t>
            </a:r>
            <a:r>
              <a:rPr lang="en-US" altLang="en-US" sz="2800" b="0" dirty="0" err="1" smtClean="0">
                <a:latin typeface="+mn-lt"/>
              </a:rPr>
              <a:t>Composition</a:t>
            </a:r>
            <a:r>
              <a:rPr lang="en-US" altLang="en-US" sz="2800" b="0" baseline="-25000" dirty="0" err="1" smtClean="0">
                <a:latin typeface="+mn-lt"/>
              </a:rPr>
              <a:t>k</a:t>
            </a:r>
            <a:r>
              <a:rPr lang="en-US" altLang="en-US" sz="2800" b="0" dirty="0" smtClean="0">
                <a:latin typeface="+mn-lt"/>
              </a:rPr>
              <a:t>(Genome)</a:t>
            </a:r>
            <a:r>
              <a:rPr lang="en-US" altLang="en-US" sz="2800" b="0" i="0" dirty="0" smtClean="0">
                <a:latin typeface="+mn-lt"/>
              </a:rPr>
              <a:t> is equal </a:t>
            </a:r>
            <a:r>
              <a:rPr lang="en-US" altLang="en-US" sz="2800" b="0" i="0" dirty="0">
                <a:latin typeface="+mn-lt"/>
              </a:rPr>
              <a:t>to </a:t>
            </a:r>
            <a:r>
              <a:rPr lang="en-US" altLang="en-US" sz="2800" b="0" i="0" dirty="0" smtClean="0">
                <a:latin typeface="+mn-lt"/>
              </a:rPr>
              <a:t>the collection </a:t>
            </a:r>
            <a:r>
              <a:rPr lang="en-US" altLang="en-US" sz="2800" b="0" i="0" dirty="0">
                <a:latin typeface="+mn-lt"/>
              </a:rPr>
              <a:t>of </a:t>
            </a:r>
            <a:r>
              <a:rPr lang="en-US" altLang="en-US" sz="2800" b="0" dirty="0">
                <a:latin typeface="+mn-lt"/>
              </a:rPr>
              <a:t>k</a:t>
            </a:r>
            <a:r>
              <a:rPr lang="en-US" altLang="en-US" sz="2800" b="0" i="0" dirty="0">
                <a:latin typeface="+mn-lt"/>
              </a:rPr>
              <a:t>-</a:t>
            </a:r>
            <a:r>
              <a:rPr lang="en-US" altLang="en-US" sz="2800" b="0" i="0" dirty="0" err="1">
                <a:latin typeface="+mn-lt"/>
              </a:rPr>
              <a:t>mers</a:t>
            </a:r>
            <a:r>
              <a:rPr lang="en-US" altLang="en-US" sz="2800" b="0" i="0" dirty="0">
                <a:latin typeface="+mn-lt"/>
              </a:rPr>
              <a:t>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Reconstructing a String from </a:t>
            </a:r>
            <a:r>
              <a:rPr lang="en-US" altLang="en-US" b="0" i="0" dirty="0">
                <a:cs typeface="Arial" pitchFamily="34" charset="0"/>
              </a:rPr>
              <a:t>i</a:t>
            </a:r>
            <a:r>
              <a:rPr lang="en-US" altLang="en-US" b="0" i="0" dirty="0" smtClean="0">
                <a:cs typeface="Arial" pitchFamily="34" charset="0"/>
              </a:rPr>
              <a:t>ts Composition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129540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4167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400800" y="1295400"/>
            <a:ext cx="638282" cy="381000"/>
            <a:chOff x="6400800" y="1295400"/>
            <a:chExt cx="638282" cy="381000"/>
          </a:xfrm>
        </p:grpSpPr>
        <p:sp>
          <p:nvSpPr>
            <p:cNvPr id="23" name="Oval 22"/>
            <p:cNvSpPr/>
            <p:nvPr/>
          </p:nvSpPr>
          <p:spPr bwMode="auto">
            <a:xfrm>
              <a:off x="6400800" y="1295400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08781" y="1295400"/>
              <a:ext cx="6303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 smtClean="0">
                  <a:solidFill>
                    <a:srgbClr val="000000"/>
                  </a:solidFill>
                  <a:latin typeface="Calibri" pitchFamily="34" charset="0"/>
                  <a:ea typeface="Times New Roman"/>
                  <a:cs typeface="Courier New"/>
                </a:rPr>
                <a:t>TA</a:t>
              </a:r>
              <a:r>
                <a:rPr lang="en-US" sz="1800" i="0" kern="0" dirty="0" smtClean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A </a:t>
              </a:r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6849 0.2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00" y="10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228600" y="1371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45140" y="281043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29540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4167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 bwMode="auto">
          <a:xfrm>
            <a:off x="13447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345140" y="281043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167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34470" y="1295400"/>
            <a:ext cx="609600" cy="381000"/>
            <a:chOff x="134470" y="1295400"/>
            <a:chExt cx="609600" cy="3810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228600" y="1371600"/>
              <a:ext cx="274320" cy="2286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" y="1295400"/>
              <a:ext cx="5774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 smtClean="0">
                  <a:solidFill>
                    <a:srgbClr val="000000"/>
                  </a:solidFill>
                  <a:latin typeface="Calibri" pitchFamily="34" charset="0"/>
                  <a:ea typeface="Times New Roman"/>
                  <a:cs typeface="Courier New"/>
                </a:rPr>
                <a:t>A</a:t>
              </a:r>
              <a:r>
                <a:rPr lang="en-US" sz="1800" i="0" kern="0" dirty="0" smtClean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AT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34470" y="1295400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0.01024 0.238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1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788895" y="136263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352775" y="136263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922930" y="1371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19050" y="305696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167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 bwMode="auto">
          <a:xfrm>
            <a:off x="717175" y="1286435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  <p:bldP spid="23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93060" y="306145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4167" y="1286435"/>
            <a:ext cx="612608" cy="381000"/>
            <a:chOff x="714167" y="1286435"/>
            <a:chExt cx="612608" cy="3810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88895" y="1362635"/>
              <a:ext cx="274320" cy="2286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14167" y="1295400"/>
              <a:ext cx="5854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 smtClean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ATG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17175" y="1286435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-0.0283 0.284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" y="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8229600" y="1371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659445" y="139400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7080" y="139401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0975" y="3276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 bwMode="auto">
          <a:xfrm>
            <a:off x="701040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762000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22960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Action Button: Help 28">
            <a:hlinkClick r:id="" action="ppaction://noaction" highlightClick="1"/>
          </p:cNvPr>
          <p:cNvSpPr/>
          <p:nvPr/>
        </p:nvSpPr>
        <p:spPr bwMode="auto">
          <a:xfrm>
            <a:off x="7391400" y="2133600"/>
            <a:ext cx="914400" cy="914400"/>
          </a:xfrm>
          <a:prstGeom prst="actionButtonHelp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19" grpId="0" animBg="1"/>
      <p:bldP spid="31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7912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1977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: Walter Gilbert and Frederick Sanger develop independent DNA sequencing methods.</a:t>
            </a:r>
          </a:p>
          <a:p>
            <a:endParaRPr lang="en-US" altLang="en-US" dirty="0" smtClean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1980</a:t>
            </a:r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: They share the Nobel Prize.</a:t>
            </a:r>
          </a:p>
          <a:p>
            <a:endParaRPr lang="en-US" altLang="en-US" dirty="0" smtClean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 smtClean="0">
                <a:latin typeface="Calibri" pitchFamily="34" charset="0"/>
                <a:ea typeface="Arial" pitchFamily="34" charset="0"/>
                <a:cs typeface="Times New Roman" pitchFamily="18" charset="0"/>
              </a:rPr>
              <a:t>Still, their sequencing methods were too expensive ($3 billion to sequence the human genome).</a:t>
            </a:r>
          </a:p>
        </p:txBody>
      </p:sp>
      <p:pic>
        <p:nvPicPr>
          <p:cNvPr id="1331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5338" y="1130300"/>
            <a:ext cx="1485900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8350" y="3817938"/>
            <a:ext cx="148431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7102475" y="3211513"/>
            <a:ext cx="15430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>
                <a:latin typeface="Lucida Sans Unicode" pitchFamily="34" charset="0"/>
                <a:cs typeface="Lucida Sans Unicode" pitchFamily="34" charset="0"/>
              </a:rPr>
              <a:t>Walter Gilbert</a:t>
            </a:r>
          </a:p>
        </p:txBody>
      </p:sp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6934200" y="5783263"/>
            <a:ext cx="18510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>
                <a:latin typeface="Lucida Sans Unicode" pitchFamily="34" charset="0"/>
                <a:cs typeface="Lucida Sans Unicode" pitchFamily="34" charset="0"/>
              </a:rPr>
              <a:t>Frederick Sanger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altLang="en-US" b="0" i="0" dirty="0">
                <a:cs typeface="Arial" pitchFamily="34" charset="0"/>
              </a:rPr>
              <a:t>Brief History of Genome </a:t>
            </a:r>
            <a:r>
              <a:rPr lang="en-US" altLang="en-US" b="0" i="0" dirty="0" smtClean="0">
                <a:cs typeface="Arial" pitchFamily="34" charset="0"/>
              </a:rPr>
              <a:t>Sequencing </a:t>
            </a:r>
          </a:p>
        </p:txBody>
      </p:sp>
    </p:spTree>
    <p:extLst>
      <p:ext uri="{BB962C8B-B14F-4D97-AF65-F5344CB8AC3E}">
        <p14:creationId xmlns:p14="http://schemas.microsoft.com/office/powerpoint/2010/main" val="332041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 bwMode="auto">
          <a:xfrm>
            <a:off x="640975" y="3276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8153400" y="1295400"/>
            <a:ext cx="685800" cy="381000"/>
            <a:chOff x="8153400" y="1295400"/>
            <a:chExt cx="685800" cy="38100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8229600" y="1371600"/>
              <a:ext cx="274320" cy="2286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1295400"/>
              <a:ext cx="559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 smtClean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TG</a:t>
              </a:r>
              <a:r>
                <a:rPr lang="en-US" sz="1800" i="0" kern="0" dirty="0" smtClean="0">
                  <a:solidFill>
                    <a:srgbClr val="660066"/>
                  </a:solidFill>
                  <a:latin typeface="Calibri" pitchFamily="34" charset="0"/>
                  <a:ea typeface="Times New Roman"/>
                  <a:cs typeface="Courier New"/>
                </a:rPr>
                <a:t>T</a:t>
              </a:r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8229600" y="1295400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82917 0.3166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00" y="15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5943600" y="1371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0965" y="35814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1856" y="35052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 bwMode="auto">
          <a:xfrm>
            <a:off x="586740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770965" y="35814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1856" y="35052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864647" y="1295400"/>
            <a:ext cx="612353" cy="381000"/>
            <a:chOff x="5864647" y="1295400"/>
            <a:chExt cx="612353" cy="38100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5943600" y="1371600"/>
              <a:ext cx="274320" cy="2286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64647" y="1295400"/>
              <a:ext cx="559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 smtClean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G</a:t>
              </a:r>
              <a:r>
                <a:rPr lang="en-US" sz="1800" i="0" kern="0" dirty="0" smtClean="0">
                  <a:solidFill>
                    <a:srgbClr val="660066"/>
                  </a:solidFill>
                  <a:latin typeface="Calibri" pitchFamily="34" charset="0"/>
                  <a:ea typeface="Times New Roman"/>
                  <a:cs typeface="Courier New"/>
                </a:rPr>
                <a:t>TT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5867400" y="1295400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</a:t>
            </a:r>
            <a:r>
              <a:rPr lang="en-US" b="0" i="0" dirty="0"/>
              <a:t>A </a:t>
            </a:r>
            <a:r>
              <a:rPr lang="en-US" b="0" i="0" dirty="0" smtClean="0"/>
              <a:t>Naive String Reconstruction </a:t>
            </a:r>
            <a:r>
              <a:rPr lang="en-US" b="0" i="0" dirty="0"/>
              <a:t>A</a:t>
            </a:r>
            <a:r>
              <a:rPr lang="en-US" b="0" i="0" dirty="0" smtClean="0"/>
              <a:t>pproach</a:t>
            </a:r>
            <a:endParaRPr lang="en-US" altLang="en-US" b="0" i="0" dirty="0"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65 0.361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0" y="1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914400" y="38100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1856" y="35052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355" y="373828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 smtClean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4" name="AutoShape 3" descr="data:image/jpeg;base64,/9j/4AAQSkZJRgABAQAAAQABAAD/2wCEAAkGBxQSEhUUEhQUFRUXFhcVFRcVFxgUGRgXHBcXGBQYGhggHiggGBslHBgWITEtJSotLi4uGB8zODQtNygtLisBCgoKDg0OGxAQGywkICQvNDQ0LDQsLSwvNC8sLCwsLDQvLCwsLCwsLC00LCw3NCwsLCwsLCwsNCwsLDQsNCwsLP/AABEIANYA7AMBEQACEQEDEQH/xAAcAAEAAgIDAQAAAAAAAAAAAAAABgcEBQECAwj/xABQEAABAwIBCAUFDQYDBQkAAAABAAIDBBEhBQYSMUFRYXEHEyKBkxYyU5HRFBcjM0JSVGJjgqHB0ghDcnOxsjQ1kiUmorPhJERkg4SjtNPw/8QAGwEBAAIDAQEAAAAAAAAAAAAAAAQFAgMGAQf/xAA9EQACAQEDBgoKAgIDAQEAAAAAAQIDBBExBRIhQVFxExQVU2GBkaHB0RYiMkJSYpKisfAG4TOCI8LxckP/2gAMAwEAAhEDEQA/ALxQBAEAQBAEAQBAEAQBAEAQGqyzlyOnDQ7SdI82jiYNJ7zbHRbu3k4Ba51FDHHYSrLY6lobzblFYyehLe/DE0dRnHUtI02UUB16FRVASW3kAWH4rS60+hb2WMMnWaS9WVSfTGno72ZMGdBYW+64upa7zJmPEsDt3wg8y+zSWSr3e2runFGmeTFNPi089rGLWbNf66+okzXXUgqjsgCAIAgCAIAgCAIAgCAIAgCAIAgCAIAgCAIAgCAIAgMbKFY2FjpHmzWNLnHgF42kr2Z0qU6s1TgtL0FX5eyzJC3rfNq6oaV9bqelv8FG35rnazxvtAVbUqOKv96XcjsrFYqdeXB40qTu6Jz1t7UvxdqISRfE4k6ycSeZ2qGdMkkrjZ5Cyyad2i4GSnf2ZoTi1zT5xA2PGsEbltpVHB3PB4ogW6wq0LOj6s1pjLWn5dBaWaNZ1bnUj36Ya0S0z/SUzvMx2lpwPCysqMrvUfVuOKylSz4q1RV17umtk1j24kqCkFQEAQBAEAQBAEAQBAEAQBAEAQBAEAQBAEAQBAEAQHBQENzqygySUxPP/Z6cNnqjhZztcEHEl1jbb2d6i1pJu54LS/BF7k6hOnTVSP8AkqPNh0L3pdS0X7yrcpVz6iV80nnPde2xo1NaOAAA7lWzm5tyes7azWeFnpRpQwS/9e9mPZYm84sgJbmzXOkiDGY1FKTNTb3x/v4N9iL25jcpVGTauWMdK3a0c/lGzxp1HOX+Or6s+h+7L98S1Mk5RZURMljN2PbcfmDxBuDxBVlCSnFSRxdooToVZUp4p/vaZqyNIQBAEAQBAEAQBAEAQBAEAQBAEAQBAEAQBAEAQGszgyqKaF0ltJ2DY27XyOwY0cyR3XWupPMjeSrHZnaayp33LFvYli+wqrOupMbW0mlpPDuuq3/PncLhvFrARw1blXV3d6nW952uTKSqSdquuV2bBbILXvb/AG5kcsoxdXiyC8WQXntRVT4ZGSxmz2ODm8xsPAi4PAlZRk4tNGqvSjWpypzwauLOzXym2OZujhT1l5YRr6uoHx8J2C5uRxBAVjSmk9GEsN+tHFZQs850nnf5KOiXTD3ZdN2D7ybAqWUBygCAIAgCAIAgCAIAgCAIAgCAIAgCAIAgCAIDglAQDOHLIMklTrjpSYaZp1S1bhZz7bWxj+jiFCq1NLlqWhb/AOjpbFYnmRs69qr60n8NNYLfLyTK4cSSS4kkkucTrJJuSeJJKr3p0s7CKUYqKVyR1IQ9vJBSZk1sjQ4RBgIuBI4Md/p1jvst8bNUavuKmrlyxU5ZuffuV67fI1WUsmS079CZhY7G18Q4DWWuGB/6hap05Qd0kT7Na6Vohn0pXr8bzFssSReb/NecPDqR7tESEPgf6Kpb8W4br6vw2rfRd/qPXhvKjKVNwatUVfm6JL4oPFdX7gWlmzlb3RCHOGjK0mOZnzJG4OH5jgQrKlUz43vHXvOLt9lVnrZsXfF6YvbF4fu0262EMIAgCAIAgCAIAgCAIAgCAIAgCAIAgCAIAgNBnVlF7GNhhPw87uri+rh8JJya2552WmtNpZscWWGTrPCpN1av+OCvfTsXWysM4qphcyCH4inaY4z8937yQ7CXOH4cVXVZJvNjgjtMn0pqLrVfbqO99C1LqX7oNTZaSwvJp0bZD6yQ1LxdkZ0Y77ZPlO+6MOZ4KbZaV7znq/e45v8AkFvcKas8Xplju2df43lnhqsDjzU5y5FbVwOiNgdbHHHQePNdy2HeCQtdWmqkc0l2G2SslZVI4a1tWteWxlKSQua4teC1zSWuadYIwIVO01oZ9HhUjOKlF3p4PoOttxIOsEYEHYQdhCGTu3lgZDy3ZzKzU2Qtp60ag2UACGe251wDsxG5TqdTSp7dD36mclbLC82Vl1xvlT6Y+9HesVuLCYbqccwdkAQBAEAQBAEAQBAEAQBAEAQBAEAQBAEB0lkDQSbAAEknAADWUbuPUm3cis8s5YJa+quQ+oBhpAcDHTNPwktthedXNuxV86nv7dC3a2dbZLGlKNmfsw9afTN4R3RXjrIc1llEOjvPegoXTSsij8550RuG0k8AAT3L2MXJpI1V7RGhTlUngl/52su7JdA2CJkTPNY0NG87yeJNyeauIRUYqKPnFevOvUlUni2ZayNQQFb9JWQ9FwqmDB1mTW+dqY/vwaeTeKgWul766zq/4/br07NLVpj4rx7SD6KhnTXmyyDWtikLZcYJm9VONXZOp/NpN+RctlKSi9OD0Mg2+hKrBSp+3B3x37P9vIs3NWtcA+mmN5qcht/SRH4qTjduB4gqxoyfsSxX6jjso0o3xtFNepPTdsl7y6tXQSFbitCAIAgCAIAgCAIAgCAIAgCAIAgCAIASgItndVCUtpA7Ra5plqn6urpm4uudhfbR5XUes871Ot7v7LfJtPg07Vde07oLbN4fTjvuK6yxXmomdJbRZgyJurQjbgxttmGJ4kqBUnnu862x2fi9JQel4t7W8fLcYVlgSmyw+jjImgw1Lx2pBox32R31/eIvyA3qfZaVyzmcjl6258+Ai9Ecd/8AX5vJFnTl1lDTPqJATo4NaNb3nBjBzO3YLnYpZz5RWVM+K+d5camSMXNmQnqmtG7DtO+8T3IDdZm9JFRBKxlZL1tO46LnyW04r2Adpgdpg26VzY3vhYgXTXUrZo3RvF2uaWuHAryUVJXM2UqsqU1ODuad5SuU8nOp5nwv1sNgfnN1td3j1G42KonBwk0z6HZrTG0Uo1Y4PuetdX40mNorG433kpyJlJ3VsmbjNSDRePlS0ZPaHExm1v4RvUmnPRna496/oorXZVnyoy0Qq6VsjUXhLx6CzaaobI1r2EOa4BzSNRBFwQrBNNXo5CcJQk4yVzWJ6r0xCAIAgCAIAgCAIAgCAIAgCAIAgCAxcqVzIInyyGzWNLj7BxOpYzkoptm2hQnXqRpQxbuKzy5UvZGWvuKipLZqn6kf7iAHcLXPf85QKkmlc8XpfgjrrFShOalD/HTvjHpfvS8vNEf0VHLi82GQMkGqnbF8nzpDuYCNIX2E6hzvsWylTz5XEO3WxWWi6mvBb9XUse7WXFG0MAAs0DADUAALABWpwLbbvZW/TRIXxU0bTh1j3nYLtZogf8Z9SHhVfuA7x+PsQHSShJBBAIOB5ID6MzQqXS0NLI/z3U8TnfxGNt/xQGl6QsjdZF17B24r6WHnR7e8HHlpb1FtVO+OctReZDtvBVeBlhLD/wCtXbh2FdBqgXHXpmTkytdBK2VovonFuxzTg9p5j8bbllCTjK9Ee1UI16TpvXr2PU/3UWDmnVCKQ0wdeF7evo3b4nG7oubCfUeCn0ZKLzNWK3f0crlKk6sOMNXSTzZr5lg/9vyiWKQUwQBAEAQBAEAQBAEAQBAEAQBAEBwSgIdnJXtkmIdjT0lpZR6Sc/EQ7ja+keJaotWactOEcd+pF7YaEqdJOP8Akq6I9Efel4LrIHUTOke6R5u95LnHid3ACwHABQpNyd7OnpQjTgoQwWhfvfvZ0svLjNyuLGzRyaaeG5FpZLOedoHyGdwJ7y5WVCnmR04s4vKtt4zW9X2Y6F4vr/CNyStxWER6S6TTpWvH7uRpP8LgWH8S31ICs9FAcdUTg0XcbBo3uJs0eshAXtQw9UxjG6mNawcmgD8kBnRzXwP/AEKAqvOTI/uWcsAtG7tRfw7W/dOHIt3qrq08yV2o7nJ1t4zRUn7S0Pft6/zeavRWsn3m7yJM6RnUsIE0TjPSE/PGMsR+q8X9bty3U3es1YrSvFdZV22Eac+Gl7Elmz3PCW+PkWPkbKTaiFkrMA4Yg62uGDmniCCFPhNTimjkrTZ5Weq6UtXetT6zPWZoCAIAgCAIAgCAIAgCAIAgCAIDVZxZU6iEuaNKRxEcTPnSONmjltPAFa6s82N6x1EqxWbjFXNbuitMnsSx/rpK7y2/QDaZrtLq3F8z/SVDsZHfduR3ncoNTR6i1Y7zq7Es+TtDV2crorZBYLrx/wDTVhq1XFg3crzfZq5K62XScOxHYni75Lfz7hvUmhTve4osqWxwp5qxl+Nb8CeKccue0dOTwCA88qZJbNBJEb/CMcy+64sCOINj3ID54LngkOuHAlrhucDZw7iCEBJ+jqiNRXRg+bG10zjba2wYOek4H7pQFxSwkckB5oDAzjyZ7qgLR8aztx8SBi3vGHqOxaq1PPj0lhk218WrJv2Xoe7b1FZgKtO1vO0by1zXNNnNIc07iDcItDvRjNKUXGSvT0Mm+QcpNZM2QdmGrOI2RVYFnt5PAuN5HFTKc0pX6pfn+zmrZZpTpOD0zpfdTeD/ANe5biaAqWUJygCAIAgCAIAgCAIAgCAIAgOLoCCZWyrpPfVDFsRdBSA6nSnCabiGjAcjvUOc73n7NC362dFZrLmxVm1y9afRH3Y9ePWRG3edZJxJO0k7Soh0KPWCIkgAXJIDRvJwAWcERrRUSWnBYljZJoBBE1gxIxcd7j5x/IcAFYwjmq44y013XqOb6txtqaHae5ZmgyHEDWgMZ9VuHrQFM555NaytmwsHuEot9cAu/wCLSQEp6KKIRtnlse25sY4Bg0sO9/8AwhAWK1wIQGLUQ2xGpAeLTZAQjPTJXVSiZgsyU48JLXcPvWLuekoFop5sr9p1WSLZwlLgpYx/H9YbriPWUcuTZZFkaS6nkNo5rAO9HMPipBxuAP8ATxWync/VeD/Oog2yMldXpq+UNW2L9pePaWBm1lJ0sVpcJonGKYfXbhpD6rh2hzU+lNyWnFYnL26zxpVL6emEtMX0PVvWDNwthCCAIAgCAIAgCAIAgCAIAgNFnPVu0W08RtNOS0H5jP3kh5D8SFqqyd2asWWGT6UM516q9SGne9S6/wAECytUNe8NiwhiaI4h9Ua38S448gFBqNN3LBYHT2SlKEHKp7cnfLfs6vzeYVlgSryU5oZNuTM4YNu1nPU535f6lMoQ945rKtq//Ja9L8F4kuhZc2UoozPQGFPLpHggPMBAV10lxaNTE44aUNhf6r3E/wB4QEjzCjtRRn5zpHc7yOsfUAgJJFJolAZwII4IDBlZY2QHjWUTaiF8T9RGB3HWCORsVjOCkrjfZrRKhVVSOr9aKxmgcxzmPFnNJa4cR/UbRwVY4tO5ncQqRnFSjg9KOjmrwyvJPkzKpaWVRPmhsFZxb+4qDyxB5ncpMJ6c/qfgyjtNlvUrMljfKnv96Hl1bSfgqac0coAgCAIAgCAIAgCAIAgPOeYMaXONgASSdgGsrxu5XnsYuTUY4sr7KdeSx8xwkqRoxjbHSj+hfge/goU5Xq/W/wAf2dPZqEVNUV7NPS+mp4qP7iaHRWgtz2oaR0sjY263HXuAxc48h+SyhHOkkabRWjRpSnLUWNTwtY0MaLNaLDkrJJJXI4ic3OTlLFmbRjWvTE9Kp1m88EBhIDOij0Rx2oCH50ZzZOJ6udgqSw+a2NsoY7Ue04hoOw2KA2eb2cVHVARQEMLW9mIt6staAB2W6iBh5twEBsZGWNkB70j9iA7VbcAUB40x7SAjGfWStVQwbmy23amO7tR5jcotpp+8i+yNa8aEt68V4rrIjZRDoTLyXViKS7xeN7THK3YY3edhtI1+sbVnCWa9OBGtVF1YXRd0lpi+lYE4zYqCzSpnnSdEAY3X+MgPxb+NvNPIb1MpO71Hq/BzVvpqV1pgrlPFbJLFeJIFuK4IAgCAIAgCAIAgCAICNZy1LZXinvaNreuqXbom4tZzcR6gVoqu95urFlpYIOnHh7vWbzYL5ni+pd5C6+qM0jpCLXwA+awYMb3D8bqJKTk7zorPRVGmoLVr2vWzwssTeTXM/JWhEZnDtSN7PCPWP9WDuWiplCncs56zmsr2rhKnBRwjjv8A6w7TcKQU5lUW3uQHNYMBzQGNHrHMIDVdImUnQUbtAlrpHNiDhgQHXLyDsOi1wB2EhAVFT0wt+AAQGNW17KZwcZmxvadJhvd7XDUdEXP4IC9cnV4qaaCoAsJY2SAfxNDvzQHvCe0OaAyqrzT3IDGg84IDKqIA9rmuALXAtcDtBFiF41ermZRnKElKLuaKuynk8wSviOOjiDvYfNP5cwVXTg4yaOzs1pjXpKotf51/uwxLLEkG7yXVu0GubjNTXc0bZKc4SR8S3WPurdCTuvWK/BV2mlFTcZaIVND6J6n16+ssCkqWyMa9hu1wDmngcQpqaavRzNSnKnJwkrmj2XpgEAQBAEAQBAEAQGFlnKLKeF8r/NYL2GsnU1o4k2HesJzUIuTN9ms8rRVjShi/1vciB5UnLWmIkGaQiaqtrBNjFFbWA0aJ9W9RJu5Xa3pZ0dmpqUlVSuhFZsP+0t7d/eauy0liZ+Qsm+6JgwjsDtSfw7B944cr7lspQz5XEO22ri9Jy1vQt/8AXkWWG4W4WVgcga9Ae1K6x5oDKlZcEIDAQGBndk41dI+Nmj1os+MONgZG4gE7A7Ft9mkgPnGryhVBz459KFzXWMQGgRgNe0314k39SAxsk5uzZRqGU9O0k3vI+12xtJxc88r4bdiA+pYaRsEUUMYsyNjWNH1WgNb/AEQHeIdoc0Bk1Zw70B40re1yQGagId0kZCdPB1sVxNDdzS3AuZ8ttx6xxHFRbVTzo5yxReZCtys9fg6nsT0bnqfgVVR5wyN+MAeN/muHeNfeq1VWsTt6mT4S0w0d6JDkfLjNNr4nWe03DXdkne3cQRcYb9S3wqq+9FTa7DPMcKi0PWvz1E+zeqWxSdUPipgZqe/ydssXAtJvbmp1OSTzdT0rxRy9tpupDhX7cfVl0/DLr27STreVQQBAEAQBAEAQHDjZAQPOXK7Hyvkd2oKI3tfCWsPxcd/qbbaicdSh1aibveEe9/0dFk+yTjTjCOidb7aet/7atqWgqWqrXySulc49Y5xcXA2Nzu3KrlJuWczu6VnhCkqcV6qV1xm0uXZxhcP2AOFyeFxYn1rONWRHq2Chjhu/bi781MnGCEaYAkfZ0lthtg0cAMOdztVxRhmx04nzjKFpVes81+qtC8+vyN2tpBMGoZY88UB5IDPhk0h/VAdZoAeBQGOadyAxa3IENRb3RDDKBq6xjZLcrg2QGdRUEUDAyGOOJg+TG0Mb6hYIDxlfcoD1pGY33IDrVPubbkB7UrLC+9Ae6A4dqQFFdIeb/uSpJaLRS3fHuBv22dxItwIVPaqOZPRgz6RkHKPGrNdL2o6H4Pr/ACiLKKXrV5NcyMpPkY6k07SA9dSOdjoytxLL7GuF/wAVMs821mX6cVv/ALOZyxZYUpq03er7M1ti9e9FrZvZVFTA2QDRccJGHWyQYPYdtwd/BWdOefHOOKtlldmrOm3etT2p4M2izIoQBAEAQBAEBpc6cqmCG0YvNI4RQN13kdqJ+q0XcdmHFaqs3FaMXgTbBZY16vr6IRV8n0LxeBUOeda1uhRxO0o4L9Y7X1lQfjXk7bG4Hequ0Su9RavzrO8yRRlLOtdRXSngtkF7KIwoxeE66LM3evmNQ8XjhI0b6nS6x/p189FTbHRzpZzwX5OY/kuUeCo8BB+tLHoj/fmXIArU4Ej2eud1PkyHraguOkdGONmL3u1kDYABrJwHMgECm67p3qnu+DpoGMvgHF73W24gtH4IDf5v9L4e4Cria1jv3sNyG8XMNzYbbE8kBaccwsHhwtbSvfC1r3vusgKzzn6ZSxxbQwNlsbGSUlrXfwMFjbiSOSAj9L041zXDrqSB7b4hmmw24O0nAepAW3mdnlBlGDrYtJrmm0kTxZ7DsvsLTrBGB4EEACE5x9LMkFRNAKVjhHI5gd1xaXW2kaBt60BqJemh7Rc0bLfzz/8AWgJXmP0s0tdI2AsfBM4dgPIcx5tctDh8rXgQNXcgO2f3SHDkyzS0zTuGkIwdEBuNnPdjogkG2FygK6d08VxOEFKButIfx00BLsyemuKplZBVxdRI9wY2RhLoy4kAAg4suTa+IG0gIC2wgNFnlkIVlM6PDTHbiOqzxqx3HEHgVpr0uEhcWGTLc7HaFU1YPd/WJQEsZaS1wIIJBBwIIwIKo2rj6nCcZq+OB2p5nMc17CWuaQ5pGsEYgr1NpnlWEZwcZK9PEtrN3LbesjqW4Q1ZEc4GqKraMDwa8WHqJ1q0pVVep6pY9D/s4K3WKWZKhL26WmPzU34x8ywAVNOaOUAQBAEAQHBKArLL+X7CSuBBtpU1ADblPUD1EDlbaq+pVxqdS8WdbYrA3m2PdOp/1h495V5N9arbzt1FJHtQUb5pGRxi73uDWjify2lZRi5O5GqvXhRpyqTehK8+hs3slNpYGQs1NAudWk7W53ebq9pwUIqKPlNstUrVXlVlr7lqRslmRj5v/aIrHOykyPSJbHTss3YHOc4uPeA31BAYfQjmxBX1M7algkayAlrSSBpOIbpYbQL25oCDdcYZHs1ta5zbcja/NAXTTZVec1y8H/w+60ZqBFo/6DZAVda6AmnSfkKGkkpmwM0A6DtWJN3NNtI3Os7d6A7dD9WWZRDLm0scjSNhLRptJ5aJ9aAjvSBVNZlCruceufgNf/RAZ+Z2aUOUMm19TK6RstOHOi0SNEaMRksW2xvYi/FAQHJdYYZopW645GPH3XA/kgJL0tVJflervewkDACb2DWNbhwwv3oDfZiZs0s+RcpVErA+eIP0Dc3jDIhIwgDe7SvvDbICsgbakB9s5Nn6yGN+rSYx1ubQfzQGQQgKi6V83urkFUwdiQhsgA1SWwd94fiDvVXbaNzz1rO5/jGUM+Ds03pjhu2dX4fQV8oJ1mJI8zsoND300xtDU2Y4+jk/dSDcQ639dikWeavzJYP9RTZWs0nFWikvXp6d695Pev3SW/mnlF0kbopj8PAeqm4keZJye2x9atKM21dLFHB5Rs8ac1Upf45q+Piup6DercV4QBAEAQEazvqnO0KSI2fPfTcP3cA+OkO7A2HErRWl7ixf41lpk2lGOdaqi9WGC2yfsrxfQVBnblYVEwEeEETRFA3cxuF+bjjytuVVXqKctGCwO9yVZHZ6V9T25aZPpfkaRaS0egtHolzesDVyDE3ZDfdqe/v80cnbwrKxUdGe+o4j+T5RzpKyweGmXgvHsLOVgciEB8u9Ox/2xN/BD/y2oCQfs2f4qq/kN/vCAqjKnx0v8x/9xQFq0Dv90J+FQLePCUBVdPWPBA0jrGvHagLZ/aCmMc1Ho7YHXvj8oICNdDNU5+WaQOOHw2H/AKeZAafpM/zWt/nv/qgNvmXnvHQ5OrqUxyPlqQ5sZGjoAOj6slxvfC5OAPcgITQUpllZE3Fz3tjbzc4NH4lAWb085qSxVjq1rS6CbR0nDEMkDQ3RNtQIa0gnXc7kBBc1c6anJ0vW0z9EkAPa4aTHtvezm7eYsRjY4oD6L6PukynymOqcBDUgYxOOD95jd8rkcRxtdATwIDlAYWWsnsqIXwyea8WPDaCOIIB7ljOCnFxZvs1onZ6sasMV+3dZ88ZWye+nmkhk85ji08dx5EWPeqKcHCTTPqtktMbRSjVhg1+9hiLAkll5vZfuyOrJu+ANgrQMS+A/FTWGstOvb5ysadXQp61oe7acXbrAlOVlXsz9an0S96O5+RaUbgQCDcEAgjaFYnHNNaGdkAQBAeFZUtjY57zotaC5xOwAXK8k0lezOnTlUmoQV7eBU2dWWHMhe9921FaL22xUgwjZwL8b7+1uVZWqNRbeMu5f2dtk2xxnWjCOmnRf1VNb/wBdXUQBQTrDaZtZGdWVDIW4Am73fNYLaR57BxIW2jSdSSSIGUbdCyWeVWWrBbXq/dh9C0dO2NjWMAa1oDWgbANQV4kkrkfK5zlUk5yd7elnsvTEID5e6d2/7Ym4xw/8toQG/wD2bP8AFVX8hv8AeEBVGVPjpf5j/wC4oC1aFv8AuhPxqAf/AH4QgKjh84cx/VAW9+0b8dRfyHf3BARfoS/zqk/8/wD+PMgNb0mf5rW/z3/1QG+6NOjZuVopZDUGHq3hlhGJL3be99IWQFt5ndElHQStnLnzyt8wyWDWu+c1g27rk2QGZnJ0h5LgklpKx93AaMsboXyNIc0OseyQ4EOCAqHOXM2kq4Z63Ir3PihIM0DmuboixJMRcASAMdE8bHUEBW9LUOje18bi17HBzHDAhwN2kcigPszNzKPumlgn1dbEyQ7MXNBP4oDYoAgK56Wc3+sYKqMdqPsyW2x7HfdP4HgoNtpXxz1qOp/jOUeDqOzTeiWlb9nX+SplVneJ3m2zYyv7lnD3DSjcDHMzXpRuwcLbd/cttGpmSveGsr8p2TjNHMWiS0xeySw8i380Krq3Oo3O0uraJKd9/jKZ3xZG/R831K1oSu/49mG44HKdPhErXFXZzuktk1j249pKQVIKg5QAlAQ3O2tZLIYHEdRA0VFYdfZGMUPNxsba7Ab1EryUnmvBaX4IvMm0Z0qfDRXrzebT3+9LqwvKgy5lN9TO+Z+BecANTWjBrRwAsFV1JucnJnfWGyws1GNKGC79r6zBWBLLr6Ms3fc1P1rx8LMA431tZ8hvDXc8xuVvZKWZG94s+c/yDKHGbRwcfZho3vW/3xJopZQBAEB84/tEULm5Rjl0bNkgaGu2FzHODxzALPWEBrehjOunydUTvqXljHw2aQ1z7vDgQ2zQdePDBAQGol03ud85xd6zdAXpBkSU5oFgbZ5Z7otjcxicTX8MXQFDtNjdAWF0x510+UJaU0zy8RwWeS1zLPJuW2cASRbljgUBk/s/5OMmVBLY6MMUjiRqDnDq2g8w53qQEa6Tf81rf57/AOqAtr9mz/C1X85v9gQFwlAfLfTfROjyvOXapGxSN2dnq2s78WO9SA2PRfnnS0NBXxVD3CSUHqmhrnaZMbmWBAs3EjziNaArEID7EzDp3R5No2PFnNpogRuOgEBvkAQHlURBzS1wBBBBB1EHAj1Lxq9XHsZOLUlij5+ztyGaOpfFiW+dGTtYb6PeLEHiFSV6XBzaPqeSrdG2WdVNeD3mmWksWrydZqZTfJAA3Gpo7ywDbLAfjod5w1W4WU6jNuOjGOlbtaOWynZYU6zctFOt6svll7si2sl1zJ4mSxm7XtDmnnsPEYg8lZRkpLORxFejOhUlSnincZayNRrc4MptpoHSuGkRg1o1uecGNHMkBYVJ5kc4k2OyytNaNNaL8XsSxfUVHnnXOiYKUu0pnu6+sePlSuxZH/CwEYatSq68nFZmvF7/AOjuck0I1anGUropZsF8qxe+RDlEOjSuMrJbWmaISeYZGB/8OkNL8LrKF2crzRanJUZOGNzu33aD6UAXQHyE5QBAEBpM7c1qfKMBhqWkjWxzTZ7HfOabYHncHaEBTWU+gOoB/wCz1ULxf96HxED7ofc+pAbzNToLiikbJWzdeG49UxpYwnc5xxc3gLX/AAIFwiMaOjYaNrWthbVa25AVDnX0GQzSOko5uo0iSYnN04wcfNIN2i+zG2zcgI9k7oCqSfh6qBjb/ug+UkbfODLH1oC5M0M1KfJsHVUzTidJ73G73uta7j+QsAgIJnF0KR1dVNUuq3sMsjpNERAhtzqvp4oCVdHOZDckxyxtmMokeH3LAwggWtrN0BL0BF8+sxqbKkYbNpNkYD1crPObfWLanNOGB7iNaAqOt6A6oO+BqqdzdpkEkbgOQa4HDiEBJ80ug6CCRslZL7pLSCIw3QjuMe3ckvF9mAO2+pAW4AgOUAQAoCsemlrbUx+VeQcbWb+ar7fd6rOv/iednVVq0eJVyrTtzLyTlB9PMyaPzmODhx3g8CLjvWdObjJNaiLa7NC0UpUp4NfvYW9mrlBjJQ1n+GqwZ6b6kn7+HhjdwHNWlGaUrlhLSt+tHA5Rs8qlNyl/kperPpj7svBk2UsoSA50ZUAmklfjFQhugzZJVyDsX4MBB4XJUOrNZzk8I/lnRZOsrdGNKPtVr73spxx+p+RUVTO6R7nvOk5xLnE7STclVUm272fQKVONOChFXJK4814bAhi1eWhmn0ksaxsdYHAtAaJWguDgMBpjWDa2IvfgrKjbFddPtOKyl/Gpuo6lmuufu4Xbnhd0O64kvvh5P9OfCl/St/G6W3uZVej+UOb+6Pmc++Hk/wBOfCl/SnG6W3uY9Hsoc390fMe+Hk/058KX9Kcbpbe5j0eyhzf3R8x74eT/AE58KX9Kcbpbe5j0eyhzf3R8x74eT/Tnwpf0pxult7mPR7KHN/dHzHvh5P8ATnwpf0pxult7mPR7KHN/dHzHvh5P9OfCl/SnG6W3uY9Hsoc390fMe+Hk/wBOfCl/SnG6W3uY9Hsoc390fMe+Hk/058KX9Kcbpbe5j0eyhzf3R8x74eT/AE58KX9Kcbpbe5j0eyhzf3R8x74eT/Tnwpf0pxult7mPR7KHN/dHzHvh5P8ATnwpf0pxult7mPR7KHN/dHzHvh5P9OfCl/SnG6W3uY9Hsoc390fMe+Hk/wBOfCl/SnG6W3uY9Hsoc390fMe+Hk/058KX9Kcbpbe5j0eyhzf3R8x74eT/AE58KX9Kcbpbe5j0eyhzf3R8x74eT/Tnwpf0pxult7mPR7KHN/dHzHvh5P8ATnwpf0pxult7mPR7KHN/dHzHvh5P9OfCl/SnG6W3uY9Hsoc390fM8KvpHoWtJbI952NbG8E97gB+K8drpJY9xlD+O2+UrnFLpbXhe+4qnOnOF9dN1jxogDRYwG4a3Xr2knWbf0VbWrOpK9nb5MybCxUeDi73i3tfl0GmWkswgJdmVVmVrqMu0XE9dSv2x1DBcAbg4Aj171Ls8s5cH1rec9lmiqU1a7r0vVmtsHo7v3At3N/KPuinjltYub2m/NeMHt7nAhWlOWfFSODttn4vXlSvvueh7Vin2Fa54wu9z1g2syj1jx9m+JojJ4XI9ar66ebL/wCvyjr8lTjxig9tG5b4yd5XxUBnWoIehAEPLgguCAIAgCAIAgCAIAgCAIAgCAIAgCAIAgO0UZcQ1uJJsF6k27jGcoxi5PBHvVUbmAE2IO0X/MArKUHHE0UbTCroiYywJQQG+zEYTX01tkl+4Alx9QK32Zf8sSpy3KMbDVv2fnQi3Mw8aYuvdr553s/gMrrW4HE96tLP7HW/ycHlm7jKjdpUYp781HhnLkpwe6ojj65r4+qqoNssYuWuZvkbc236hYrytT05yV+1bf7M8n2qLgqE5ZrTvhP4XrT+V63q16Ct580mSuJoqiJ4ubxTOEMzLaw5p12OF1XuzqXsPqehnYU8sTpRStVNr5orOi9zX4OnkFV/Y+Mz2rzilTo7TZy/Zfm+ljyCq/sPGZ7U4pU6O0cv2X5vpY8gqv7Dxme1OKVOjtHL9l+b6WPIKr+w8ZntTilTo7Ry/Zfm+ljyCq/sPGZ7U4pU6O0cv2X5vpY8gqv7Dxme1OKVOjtHL9l+b6WPIKr+w8ZntTilTo7Ry/Zfm+ljyCq/sPGZ7U4pU6O0cv2X5vpY8gqv7Dxme1OKVOjtHL9l+b6WPIKr+w8ZntTilTo7Ry/Zfm+ljyCq/sPGZ7U4pU6O0cv2X5vpY8gqv7Dxme1OKVOjtHL9l+b6WPIKr+w8ZntTilTo7Ry/Zfm+ljyCq/sPGZ7U4pU6O0cv2X5vpY8gqv7Dxme1OKVOjtHL9l+b6WPIKr+w8ZntTilTo7Ry/Zfm+ljyCq/sfGZ7U4pU6O0cv2X5vpZkeQ0wa5oMTnFzQHF7BYjS0wO0TbAbrrPikrtREf8AIKMpxfrJK/U3fs1Hm3MSa5JkjDNjtJlzhckjT7IwOs34bF5xOV+Jm/5HRzU8137n+bhBmFORi6ME3LRpsIIwxJ0ho6xsJRWOW1Hsv5FQTV0ZPbofkIcw5i27nxtNtKwcx3Z56YxNj6tYRWOWtif8joJ+rFvqa8Dg5hVGkQXRaI1uEjCdVx2dLXiNvevOKTv1HvpFZ8y+6V+y5/m4yGZjzNDS0sEjQXWL4iD2jo3u/AWGNgVmrLJaU9Joll6jNuMovNfQ9G3Vp7jmbM2pkOi98TWgi2i5p7Zbc3u++/G/cvXZpvRoMKeWbLSedFSb3PDsMeTMOe4s+ItsSSXsBGicbN0jf/8Aalg7HMkx/kdncW3GV+5+R1dmJPpdl8OiPOc6RjdH517F2rba68dknfijKP8AIrO43uMr9ma35G/zfyIIw6Kkd1s0jdGWqDfgYYz5zYyfjHkarb73AC30qV2iDvb16luKu3291GqtoWbCOlU7/Wk9TktSXSWVQ0jYo2Rx4MY0NaOAFu8qwilFXI5CtVlVqSqT0tu9mWQvTAwa3I0ExvLDFId72NcfWQsJU4yxRIo2uvR0U5yW5sxvJaj+iweG32LHgKfwo3cqW3nZdrHktR/RYPDb7E4Cn8KHKlt52X1MeS1H9Fg8NvsTgKfwocqW3nZfUx5LUf0WDw2+xOAp/Chypbedl9THktR/RYPDb7E4Cn8KHKlt52X1MeS1H9Fg8NvsTgKfwocqW3nZfUx5LUf0WDw2+xOAp/Chypbedl9THktR/RYPDb7E4Cn8KHKlt52X1MeS1H9Fg8NvsTgKfwocqW3nZfUx5LUf0WDw2+xOAp/Chypbedl9THktR/RYPDb7E4Cn8KHKlt52X1MeS1H9Fg8NvsTgKfwocqW3nZfUx5LUf0WDw2+xOAp/Chypbedl9THktR/RYPDb7E4Cn8KHKlt52X1MeS1H9Fg8NvsTgKfwocqW3nZfUx5LUf0WDw2+xOAp/Chypbedl9THktR/RYPDb7E4Cn8KHKlt52X1M5ObVKTcwRHG4Gg219h1YnmveChsRr49aucl2nUZr0gboiCHG1z1bDcjUThYnX604Kn8KMuULXo/5ZaOlhua9KAAIIsHaXxbNe/Vhs1bk4Gn8KDyja3pdWXazgZq0gFuoi83Q8xuAxvs23N04KGxHnKFq5yXa9WAOa1Jj8BFja/YaLgAAN1X0cBgnBQ+FDlC1c5Lbi8Ts7NilsB1EQGOAY0Ag2uNWo2HNFSgtSDt9qbvdSXawM16S/xEWsHzG7G6LdmoDUnBQ+FDlC1c5LtevEMzYpQQeoiuL27DdZ846tZsnBQ2IcftWHCS7WeYzTpB/wB3h59XHw+rwXnA0/hRk8o2tq51ZdrNgMnNAsMBa1mhoAwINgBxW0httu9syWR29ZPrJP5oeH//2Q=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jpeg;base64,/9j/4AAQSkZJRgABAQAAAQABAAD/2wCEAAkGBhQSERUUExMUFRQUFxYVGBUYFRcWGxcVFR0XFRYXFRUYHSceHBwlHRQUHy8gIycpLCwsFSIxNTAqNScrLSkBCQoKDgwOGg8PGDAkHyUpLCo1NTUsNSo1LyosNDQsLDU1NSksNCkyKSw1NS8pLC8tLyk1NSk1LC0sLCwsKS01LP/AABEIAIgAhQMBIgACEQEDEQH/xAAcAAEAAgMBAQEAAAAAAAAAAAAABQYBBAcCAwj/xABCEAACAQMCAgcGAwQGCwAAAAABAgMABBESIQUxBhMiQVFhcQcUMoGRoVKx0UJi4fAVM4KSosEIFiMkNENjcpOy0v/EABoBAQACAwEAAAAAAAAAAAAAAAABAwIEBQb/xAAyEQACAgECBAMFBwUAAAAAAAAAAQIDEQQhBRIxUUFxoRMiYbHwFCOBkcHR8QYVMkKC/9oADAMBAAIRAxEAPwDuNM1XOkfTiG0OghpJcZ0Ljsg8i7HZfz8qrNv7Q7u6/wCHt1xnGpQ8+D5vhUB9aA6TVc6cXtxHaubQjr8rpXALMpYK2lTzODtUXBw/iE39bIUB7i4X7R5NStj0XCfE+SeekY+pJJNQ1lEp4eSL9nd1eiKT38sXaQNGWaMnQVVSuI+yAChP9urg03gK8QWaryH13r7M2KJYWCZPmeTUkMh5bfataSwY7lxn5n71DXXtS4Ykoia8i1E4yCWUHcdpx2Ry8aiOmHtaSxvI7QWzyM/VnrDIETRLgBkwGLAdoH4d1NSYlu4VfMJDE+/PGTkgjuz3jG9TOarfEX6u5R+4lT+aN9vzqxipBmlKVAFKUoBSlKAUpSgOW9BrRbi7nknUO64cBhka5GcMSD+HSAPDVV74lxyC2AM80UQ2xrcL5dkHuqmcIX3fjMsZzplaQeolHXfTIYVye24eOIcavIbvLzP72sWkkf7eLV1Sgj9kCMgZ22oD9DcW6TQW1q928gMKLq1IQ2ruCoc4LE4GM8zXM2/0hyrI7cOkW3diFkMu7KpAZkBjCMwBGVDbEgau+ue9EbhpeF8TtdYACRXarz3hYdZgeahMn90V4jXr+APnBaxvAwJ5iG6UKUT1kTUaAuvtP9ot9FepDbXIjgmjikjdUXJSbbJY52BB3GDURb8Tv4peIcKmupblpLeXqzqkkLyIgmxGxy2GjWQaeRO3fvA9JT7xwnh9zsWgMthKcY+DEsCjx7Dtv4mui+zPoHJcTW/F7i7646QURVwQygxaXbYYTBGkDcjnzyBzLo3FYT23u9zMLSb3jrFuuo60NGyhOpbDDQA3aydtzVv9r/RuJLHh89vKJo4oxaiUYOuNctGSy9kAEOvq29eekNxY3/ELm2ltI7CWNbjTcdYVLzRdpTIpVV0sFJ3BOORyQai+g0qy8I4nBIkkkMXU3WlJAjatQVsMUcDsx5J0nYd3cB2o3YuLK1nAIEkcbYPMB0Db/MVarCbXGjeKg1zz2b8UW64QQkLRJCzJGrM8mUjIcHrGA1bl12GBjG1XXozNmHT+FiPke0Pz+1SCWpSlQBSlKAUpSgFKUoDnHT9eov7e4A5gMfPqHXUPmsgFc19oDf0d0kS5BIRpIbjsjHYOFlUHvyA+T+/XZfaHZa4EfG8cg+jgofuVPyqL4x0AtuMW1u05dJIk0CSMgHA2KsGBBGVz9d96A5Z0a4R7v0jmsxhYpjdQELviCaN5ECnuIHV/Sq7Z3jcNHELK5iOuaLqtsdmRDqjftYyp33G+CK790K9lFpw1zJHrklIwJJCpKg4yEVQAPXnud6uD2ykqxVSV5MQMj/tPMfKgODdE/Z1dXPAZ4ymiSW4jlgSQFSAoVGk33UMMjOM4TO4IrpPss6MXNhY+73TIWWV2QI2oLG4U6SdI/b6w9/xVb3nA5mtabiGBspPdnkKArfSD2YcPvZjNPBmVgAWV3TVj8QU7nu1YzgDnUzwPo5BZxdVbQrEnMgDJY4Ay5O7HAG5NGuJ3+BSB6Y/Ovg3AZZPjcAeBJf7bD70Bt33EkVWywZsEBQcnJ8fAV8uisWEZu5iAPPTtn03r4ycKghAMrsfBeWfRRvWP6fdtoIdhsCcn/Cuw+tad+toofLOW/Zbv8kXV6eyxZS279CyVgmq8Li8/Cv0X9ax/SV0nxRhh5A/mpP5Vr/3OvxhNf8st+yyfSUfzLFms1DWXSSNtn7B8zkf3v1xUuGzW7RqKr481ckyiyqdbxJYPVKUq8rFKUoDW4jYiaJ4zyYYz4eB+R3qs8OgubXKadS57lLKfNcHIz4Vb6xigIq3ad/iyB6Y/jUgkJxua+1KA+BtF864ZZ8Yng42gmllkEd2YdLSsVCTExIdOdIwJUbYd1d5NcF9rVp1PFGZQMyRxTjzcFkOfnEv1FUXvCUuzNvS4cnF+KO9CorjPGOqGlcFz/hHif0769wcYVrVJwQVaNXGO/UAQB65qA4eDJLrfc7sfM9w+4Fc3ieudKjVW/el6LuZaahSzOfRerN2x4RqPWTEszb4P21fpUyhA2AAHgBioPpB0gFrFr0NLI7COKJThpZW+FQe7xJwcAE4NaPDuksgmWK7ktIpW5QI7s4LZKgucLnA5Y3rXoUao+4vN+LMrHOzdlsElOsrWD1pcW4skEZZ5Y4skKGkBZdR5DSGBPI7A1YtVl4RTyG3e2CSjtDfuYc/41F2149qwRu1GeXkPFf8A5qLt+lUySRC4WGS2uCFiu4GOjWfhWVGzp1HKggncAd+07xNNUZ8R2h8v5+1amqbh99XtNePfHVPubVe33c94snYpAwBByDuD5V7qtdGr4hjETscsvr3j/P61ZBXc0WqjqqVbH8fgzSvqdU3EzSlK3CkUpSgFKUoDBrl3tw4bmO2nGew7xHw0ygMCT6xgf2q6iTVa6W2KXqG1OcBkd2Bxp0kMB5k45efOtbU2QhW+d/yX6fPtE19IqXQzjHW8LgiJJMUkkTeQjIaMf3JI/pVksDg+u1fPhXQuC3QrEWXJySN8tgDJ1EknAHf3V7lgaNgGIIOwfluO4juNeG4k7pW/aMbLHinjHkdaEoOPJH4mOOSCJHuiNTW0Mzqp5ZK5+p0ac+DHxrnnAbCB7WSaZusu5LmNIxq7fWF421Kud8ksT4KpHdXSriBZY3ikGUkVkYZxlWBUjPdsagOjPQCO1l61pDM4yIyUCaAdicAnLkbattuQGas0/E6lU+eW+2Pr5lSSimi4l6rfSm0gkmtRdbwlpVGThRKydgucjGyuB+8RVgzWlxfhcdzC8Mq6kfGe4gjBBB7iCBWnVxCMZpyexUlgonQrT195Ya9cLCSRGB5GNwmoefaibPima6FcSdk+e1Vvox0LWyd5OtMrMNCnQE0RkhiMAnJJVcnYdkYAqZupsDJ/nyq3XcQhOTVTz+5fyqU8o0jJoZW/CQfp/DNXhW2qrR8HLjMjac/sKASPUmpBTLGOw+sD9hwAcfuuuPuK6/BrJaWElb0eH4bevkVatRtxyvdE3mlatlfLKgZc+Y7wRzBpXq4zUkpRezOW04vDNqlKVmQKUpQHiVsKT4An6VUeGTHBJ5sdR9e/86t7jaqisXVSGM93LzXuNeU/qVWKuE49Fn16fqdDR4alHx2JDrDWjxN8rjzz9KkA4qKvpMnA5mvD13WSeGzbpWZdDatTlQfECtpFrWtxgAeAx9Krsd3ccQkcROYLNGKGVf6ycrs4jb9hMgjUMns7eUwo9q3LOIrq/l+L8F+iZhPqy24oRUTB0Ps1B/3aJidizoJGbG2Wd8knzJrRveizQjXw9+odd+p3MD+KmPOEJ/EuD61Ea6ZS5VPHmtvRv5MrRPOKjrs9tR4b/OscC417zESyGOWNjHLETko43xnvBBBB7wazeDcN4bH0oq5VWOEuqNqn/IkkmNGmNeLOUEVm7kGKx9vbzYyynl97GCPt+JtEzkDOs5x4Hf8AX7Ure4RwsSBncZBxp9BnJ+eftSva6PS8QdEXCeF2Jtu06k1KOWWalKV7A4wpSlADWre2CyjDDPgeRHoa2qVjOEZrlksolNxeUQ3+rv8A1Xx4YX88VG8U4SYTrXJTkc7lT4+YNWuvLJmuTdwbSzg4whyt+KNqGrsjLLeUVKCety0VVVVUBVUBVUAAADYAAbAeVfS/6Ob6oiB+6eXyPdUW0jx/EpHnzH1G1eF13CdRpspx93v4fXmdBOF28Xv2JmvLNUYvEq8PxDPLf0rkKibeCPYSNmTSCWAAZsZONzjlk9/P71pHMjBFGSf5ya2rfhMsvPsKe9uePJf1qwcP4YsIwvM82PM+teo4dwO26SncnGPq/IxnfClYTyzQj6NgKMO4bG5GME+hFfSHo8oOXZpPI4A+g/zNS4pXsI8M0kZKSrWUc56m1/7HlVxSvVK6JQKUpQClKUApSlAKxms1qXcp+EfM1hZNQWSUss+HEbxRtux8AcAepqt3vD2k31sufw/rzqc91rPutce2d9j64Xw+sm5CMI+GSnP0Qz/zpf8AyP8ArWxbdHSnKWT5sW/9s1afdae61qqmyLynhlrnFrDRp8Pk6vZgT5jY/Md9WGGUMMg5FRPutfSBChyPn510KLrYPE90a9kIveOxLUryj5Ga9V1E8mqKUpUgUpSgFKUoBSlKAwa8dSKxSocU+pOTPUinUisUrHkj2GWZ6kU6kVilOSPYZZnqRTqRWKU5I9hlntUxXqlKySwQKUpUg//Z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http://davidcoethica.files.wordpress.com/2010/11/ooops-sign.jpg?w=400&amp;h=266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337" y="2270641"/>
            <a:ext cx="2936279" cy="195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pitchFamily="34" charset="0"/>
              </a:rPr>
              <a:t>  What’s Next? </a:t>
            </a:r>
            <a:endParaRPr lang="en-US" altLang="en-US" i="0" dirty="0">
              <a:solidFill>
                <a:srgbClr val="FF0000"/>
              </a:solidFill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9325" y="287106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latin typeface="+mn-lt"/>
              </a:rPr>
              <a:t>TA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0503" y="2871066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latin typeface="+mn-lt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210459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ATG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821184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+mn-lt"/>
              </a:rPr>
              <a:t>C</a:t>
            </a:r>
            <a:endParaRPr lang="en-US" sz="1600" b="1" i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431909" y="287106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+mn-lt"/>
              </a:rPr>
              <a:t>CC</a:t>
            </a:r>
            <a:endParaRPr lang="en-US" sz="1600" b="1" i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056292" y="287106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FF0000"/>
                </a:solidFill>
                <a:latin typeface="+mn-lt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674263" y="287106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FF0000"/>
                </a:solidFill>
                <a:latin typeface="+mn-lt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68189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ATG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878914" y="2871066"/>
            <a:ext cx="54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+mn-lt"/>
              </a:rPr>
              <a:t>G</a:t>
            </a:r>
            <a:endParaRPr lang="en-US" sz="1600" b="1" i="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512082" y="2871066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+mn-lt"/>
              </a:rPr>
              <a:t>GG</a:t>
            </a:r>
            <a:endParaRPr lang="en-US" sz="1600" b="1" i="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181349" y="287106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B050"/>
                </a:solidFill>
                <a:latin typeface="+mn-lt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44204" y="287106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B050"/>
                </a:solidFill>
                <a:latin typeface="+mn-lt"/>
              </a:rPr>
              <a:t>G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460572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ATG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071297" y="2871066"/>
            <a:ext cx="511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TG</a:t>
            </a:r>
            <a:r>
              <a:rPr lang="en-US" sz="1600" b="1" i="0" dirty="0" smtClean="0">
                <a:solidFill>
                  <a:srgbClr val="7030A0"/>
                </a:solidFill>
                <a:latin typeface="+mn-lt"/>
              </a:rPr>
              <a:t>T</a:t>
            </a:r>
            <a:endParaRPr lang="en-US" sz="1600" b="1" i="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672978" y="287106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G</a:t>
            </a:r>
            <a:r>
              <a:rPr lang="en-US" sz="1600" b="1" i="0" dirty="0" smtClean="0">
                <a:solidFill>
                  <a:srgbClr val="7030A0"/>
                </a:solidFill>
                <a:latin typeface="+mn-lt"/>
              </a:rPr>
              <a:t>TT</a:t>
            </a:r>
            <a:endParaRPr lang="en-US" sz="1600" b="1" i="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504979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Representing a Genome as a Path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endParaRPr lang="en-US" i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98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39156" y="303870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9"/>
          <p:cNvGrpSpPr/>
          <p:nvPr/>
        </p:nvGrpSpPr>
        <p:grpSpPr>
          <a:xfrm>
            <a:off x="-9325" y="2832966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600503" y="2840586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210459" y="2842491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821184" y="2832966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31909" y="2832966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56292" y="2840586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74263" y="2842491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68189" y="2840586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78914" y="2831061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512082" y="2831061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81349" y="2840586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44204" y="2831061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60572" y="2832966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71297" y="2832966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72978" y="2840586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51536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51611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70736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99386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37561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128111" y="304600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715075" y="305553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75886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014061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80811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90411" y="303457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905950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519136" y="305553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504979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Representing a Genome as a Path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endParaRPr lang="en-US" i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35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/>
          <p:cNvGrpSpPr/>
          <p:nvPr/>
        </p:nvGrpSpPr>
        <p:grpSpPr>
          <a:xfrm>
            <a:off x="-9525" y="2653896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600303" y="2661516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210259" y="2663421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820984" y="2653896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31709" y="2653896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56092" y="2661516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74063" y="2663421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67989" y="2661516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78714" y="2651991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511882" y="2651991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81149" y="2661516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44004" y="2651991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60372" y="2653896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71097" y="2653896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72778" y="2661516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endParaRPr lang="en-US" i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Representing a Genome as a Path  </a:t>
            </a:r>
            <a:endParaRPr lang="en-US" b="0" i="0" dirty="0"/>
          </a:p>
        </p:txBody>
      </p:sp>
      <p:sp>
        <p:nvSpPr>
          <p:cNvPr id="19" name="TextBox 18"/>
          <p:cNvSpPr txBox="1"/>
          <p:nvPr/>
        </p:nvSpPr>
        <p:spPr>
          <a:xfrm>
            <a:off x="510041" y="3371671"/>
            <a:ext cx="8214859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latin typeface="+mn-lt"/>
              </a:rPr>
              <a:t>Can we construct this </a:t>
            </a:r>
            <a:r>
              <a:rPr lang="en-US" b="0" i="0" dirty="0" smtClean="0">
                <a:solidFill>
                  <a:srgbClr val="FF0000"/>
                </a:solidFill>
                <a:latin typeface="+mn-lt"/>
              </a:rPr>
              <a:t>genome path </a:t>
            </a:r>
            <a:r>
              <a:rPr lang="en-US" b="0" i="0" dirty="0" smtClean="0">
                <a:latin typeface="+mn-lt"/>
              </a:rPr>
              <a:t>without knowing the genome 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b="0" i="0" dirty="0" smtClean="0">
                <a:latin typeface="+mn-lt"/>
              </a:rPr>
              <a:t>, only from its composition? </a:t>
            </a:r>
            <a:endParaRPr lang="en-US" b="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977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9525" y="2651991"/>
            <a:ext cx="9201869" cy="422910"/>
            <a:chOff x="-9525" y="2651991"/>
            <a:chExt cx="9201869" cy="422910"/>
          </a:xfrm>
        </p:grpSpPr>
        <p:cxnSp>
          <p:nvCxnSpPr>
            <p:cNvPr id="125" name="Straight Arrow Connector 124"/>
            <p:cNvCxnSpPr>
              <a:stCxn id="34" idx="6"/>
              <a:endCxn id="36" idx="2"/>
            </p:cNvCxnSpPr>
            <p:nvPr/>
          </p:nvCxnSpPr>
          <p:spPr>
            <a:xfrm>
              <a:off x="438956" y="2859636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49"/>
            <p:cNvGrpSpPr/>
            <p:nvPr/>
          </p:nvGrpSpPr>
          <p:grpSpPr>
            <a:xfrm>
              <a:off x="-9525" y="2653896"/>
              <a:ext cx="519566" cy="411480"/>
              <a:chOff x="-38100" y="3617912"/>
              <a:chExt cx="519566" cy="41148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-38100" y="3656012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latin typeface="+mn-lt"/>
                  </a:rPr>
                  <a:t>TA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760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grpSp>
          <p:nvGrpSpPr>
            <p:cNvPr id="3" name="Group 50"/>
            <p:cNvGrpSpPr/>
            <p:nvPr/>
          </p:nvGrpSpPr>
          <p:grpSpPr>
            <a:xfrm>
              <a:off x="600303" y="2661516"/>
              <a:ext cx="519694" cy="411480"/>
              <a:chOff x="784012" y="3625532"/>
              <a:chExt cx="519694" cy="41148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784012" y="3656012"/>
                <a:ext cx="5196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latin typeface="+mn-lt"/>
                  </a:rPr>
                  <a:t>A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828629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4" name="Group 51"/>
            <p:cNvGrpSpPr/>
            <p:nvPr/>
          </p:nvGrpSpPr>
          <p:grpSpPr>
            <a:xfrm>
              <a:off x="1210259" y="2663421"/>
              <a:ext cx="520463" cy="411480"/>
              <a:chOff x="1361519" y="3627437"/>
              <a:chExt cx="520463" cy="411480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1361519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ATG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400175" y="362743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5" name="Group 52"/>
            <p:cNvGrpSpPr/>
            <p:nvPr/>
          </p:nvGrpSpPr>
          <p:grpSpPr>
            <a:xfrm>
              <a:off x="1820984" y="2653896"/>
              <a:ext cx="520463" cy="411480"/>
              <a:chOff x="1939795" y="3617912"/>
              <a:chExt cx="520463" cy="411480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1939795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TG</a:t>
                </a:r>
                <a:r>
                  <a:rPr lang="en-US" sz="1600" b="1" i="0" dirty="0" smtClean="0">
                    <a:solidFill>
                      <a:srgbClr val="FF0000"/>
                    </a:solidFill>
                    <a:latin typeface="+mn-lt"/>
                  </a:rPr>
                  <a:t>C</a:t>
                </a:r>
                <a:endParaRPr lang="en-US" sz="1600" b="1" i="0" dirty="0">
                  <a:solidFill>
                    <a:srgbClr val="FF0000"/>
                  </a:solidFill>
                  <a:latin typeface="+mn-lt"/>
                </a:endParaRPr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1981154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6" name="Group 53"/>
            <p:cNvGrpSpPr/>
            <p:nvPr/>
          </p:nvGrpSpPr>
          <p:grpSpPr>
            <a:xfrm>
              <a:off x="2431709" y="2653896"/>
              <a:ext cx="534121" cy="411480"/>
              <a:chOff x="2518071" y="3617912"/>
              <a:chExt cx="534121" cy="411480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2518071" y="3656012"/>
                <a:ext cx="5341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G</a:t>
                </a:r>
                <a:r>
                  <a:rPr lang="en-US" sz="1600" b="1" i="0" dirty="0" smtClean="0">
                    <a:solidFill>
                      <a:srgbClr val="FF0000"/>
                    </a:solidFill>
                    <a:latin typeface="+mn-lt"/>
                  </a:rPr>
                  <a:t>CC</a:t>
                </a:r>
                <a:endParaRPr lang="en-US" sz="1600" b="1" i="0" dirty="0">
                  <a:solidFill>
                    <a:srgbClr val="FF0000"/>
                  </a:solidFill>
                  <a:latin typeface="+mn-lt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2571704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7" name="Group 54"/>
            <p:cNvGrpSpPr/>
            <p:nvPr/>
          </p:nvGrpSpPr>
          <p:grpSpPr>
            <a:xfrm>
              <a:off x="3056092" y="2661516"/>
              <a:ext cx="527709" cy="411480"/>
              <a:chOff x="3110005" y="3625532"/>
              <a:chExt cx="527709" cy="411480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3110005" y="3656012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FF0000"/>
                    </a:solidFill>
                    <a:latin typeface="+mn-lt"/>
                  </a:rPr>
                  <a:t>CC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3171779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8" name="Group 55"/>
            <p:cNvGrpSpPr/>
            <p:nvPr/>
          </p:nvGrpSpPr>
          <p:grpSpPr>
            <a:xfrm>
              <a:off x="3674063" y="2663421"/>
              <a:ext cx="503664" cy="411480"/>
              <a:chOff x="3695527" y="3627437"/>
              <a:chExt cx="503664" cy="411480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3695527" y="3656012"/>
                <a:ext cx="5036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FF0000"/>
                    </a:solidFill>
                    <a:latin typeface="+mn-lt"/>
                  </a:rPr>
                  <a:t>C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3733754" y="362743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9" name="Group 56"/>
            <p:cNvGrpSpPr/>
            <p:nvPr/>
          </p:nvGrpSpPr>
          <p:grpSpPr>
            <a:xfrm>
              <a:off x="4267989" y="2661516"/>
              <a:ext cx="520463" cy="411480"/>
              <a:chOff x="4257004" y="3625532"/>
              <a:chExt cx="520463" cy="411480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4257004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ATG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314779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0" name="Group 57"/>
            <p:cNvGrpSpPr/>
            <p:nvPr/>
          </p:nvGrpSpPr>
          <p:grpSpPr>
            <a:xfrm>
              <a:off x="4878714" y="2651991"/>
              <a:ext cx="542906" cy="411480"/>
              <a:chOff x="4835280" y="3616007"/>
              <a:chExt cx="542906" cy="411480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4835280" y="3656012"/>
                <a:ext cx="5429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TG</a:t>
                </a:r>
                <a:r>
                  <a:rPr lang="en-US" sz="1600" b="1" i="0" dirty="0" smtClean="0">
                    <a:solidFill>
                      <a:srgbClr val="00B050"/>
                    </a:solidFill>
                    <a:latin typeface="+mn-lt"/>
                  </a:rPr>
                  <a:t>G</a:t>
                </a:r>
                <a:endParaRPr lang="en-US" sz="1600" b="1" i="0" dirty="0">
                  <a:solidFill>
                    <a:srgbClr val="00B050"/>
                  </a:solidFill>
                  <a:latin typeface="+mn-lt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4895804" y="361600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2" name="Group 58"/>
            <p:cNvGrpSpPr/>
            <p:nvPr/>
          </p:nvGrpSpPr>
          <p:grpSpPr>
            <a:xfrm>
              <a:off x="5511882" y="2651991"/>
              <a:ext cx="579005" cy="411480"/>
              <a:chOff x="5435999" y="3616007"/>
              <a:chExt cx="579005" cy="411480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5435999" y="3656012"/>
                <a:ext cx="5790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G</a:t>
                </a:r>
                <a:r>
                  <a:rPr lang="en-US" sz="1600" b="1" i="0" dirty="0" smtClean="0">
                    <a:solidFill>
                      <a:srgbClr val="00B050"/>
                    </a:solidFill>
                    <a:latin typeface="+mn-lt"/>
                  </a:rPr>
                  <a:t>GG</a:t>
                </a:r>
                <a:endParaRPr lang="en-US" sz="1600" b="1" i="0" dirty="0">
                  <a:solidFill>
                    <a:srgbClr val="00B050"/>
                  </a:solidFill>
                  <a:latin typeface="+mn-lt"/>
                </a:endParaRPr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5505404" y="361600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3" name="Group 59"/>
            <p:cNvGrpSpPr/>
            <p:nvPr/>
          </p:nvGrpSpPr>
          <p:grpSpPr>
            <a:xfrm>
              <a:off x="6181149" y="2661516"/>
              <a:ext cx="572593" cy="411480"/>
              <a:chOff x="6072817" y="3625532"/>
              <a:chExt cx="572593" cy="411480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6072817" y="3656012"/>
                <a:ext cx="5725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B050"/>
                    </a:solidFill>
                    <a:latin typeface="+mn-lt"/>
                  </a:rPr>
                  <a:t>GG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134054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4" name="Group 60"/>
            <p:cNvGrpSpPr/>
            <p:nvPr/>
          </p:nvGrpSpPr>
          <p:grpSpPr>
            <a:xfrm>
              <a:off x="6844004" y="2651991"/>
              <a:ext cx="526106" cy="411480"/>
              <a:chOff x="6703223" y="3616007"/>
              <a:chExt cx="526106" cy="411480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6703223" y="3656012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B050"/>
                    </a:solidFill>
                    <a:latin typeface="+mn-lt"/>
                  </a:rPr>
                  <a:t>G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6743654" y="361600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5" name="Group 61"/>
            <p:cNvGrpSpPr/>
            <p:nvPr/>
          </p:nvGrpSpPr>
          <p:grpSpPr>
            <a:xfrm>
              <a:off x="7460372" y="2653896"/>
              <a:ext cx="520463" cy="411480"/>
              <a:chOff x="7287142" y="3617912"/>
              <a:chExt cx="520463" cy="411480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7287142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ATG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7334250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6" name="Group 62"/>
            <p:cNvGrpSpPr/>
            <p:nvPr/>
          </p:nvGrpSpPr>
          <p:grpSpPr>
            <a:xfrm>
              <a:off x="8071097" y="2653896"/>
              <a:ext cx="511422" cy="411480"/>
              <a:chOff x="7865418" y="3617912"/>
              <a:chExt cx="511422" cy="411480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7865418" y="3656012"/>
                <a:ext cx="5114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TG</a:t>
                </a:r>
                <a:r>
                  <a:rPr lang="en-US" sz="1600" b="1" i="0" dirty="0" smtClean="0">
                    <a:solidFill>
                      <a:srgbClr val="7030A0"/>
                    </a:solidFill>
                    <a:latin typeface="+mn-lt"/>
                  </a:rPr>
                  <a:t>T</a:t>
                </a:r>
                <a:endParaRPr lang="en-US" sz="1600" b="1" i="0" dirty="0">
                  <a:solidFill>
                    <a:srgbClr val="7030A0"/>
                  </a:solidFill>
                  <a:latin typeface="+mn-lt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7896225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7" name="Group 63"/>
            <p:cNvGrpSpPr/>
            <p:nvPr/>
          </p:nvGrpSpPr>
          <p:grpSpPr>
            <a:xfrm>
              <a:off x="8672778" y="2661516"/>
              <a:ext cx="519566" cy="411480"/>
              <a:chOff x="8644203" y="3625532"/>
              <a:chExt cx="519566" cy="411480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8644203" y="3656012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G</a:t>
                </a:r>
                <a:r>
                  <a:rPr lang="en-US" sz="1600" b="1" i="0" dirty="0" smtClean="0">
                    <a:solidFill>
                      <a:srgbClr val="7030A0"/>
                    </a:solidFill>
                    <a:latin typeface="+mn-lt"/>
                  </a:rPr>
                  <a:t>TT</a:t>
                </a:r>
                <a:endParaRPr lang="en-US" sz="1600" b="1" i="0" dirty="0">
                  <a:solidFill>
                    <a:srgbClr val="7030A0"/>
                  </a:solidFill>
                  <a:latin typeface="+mn-lt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8705804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cxnSp>
          <p:nvCxnSpPr>
            <p:cNvPr id="68" name="Straight Arrow Connector 67"/>
            <p:cNvCxnSpPr/>
            <p:nvPr/>
          </p:nvCxnSpPr>
          <p:spPr>
            <a:xfrm>
              <a:off x="1051336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51411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2270536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899186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3537361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4127911" y="286693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714875" y="287646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375686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13861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6680611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290211" y="285550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905750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8518936" y="287646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endParaRPr lang="en-US" i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Representing a Genome as a Path  </a:t>
            </a:r>
            <a:endParaRPr lang="en-US" b="0" i="0" dirty="0"/>
          </a:p>
        </p:txBody>
      </p:sp>
      <p:sp>
        <p:nvSpPr>
          <p:cNvPr id="19" name="TextBox 18"/>
          <p:cNvSpPr txBox="1"/>
          <p:nvPr/>
        </p:nvSpPr>
        <p:spPr>
          <a:xfrm>
            <a:off x="510041" y="3371671"/>
            <a:ext cx="8214859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latin typeface="+mn-lt"/>
              </a:rPr>
              <a:t>Can we construct this </a:t>
            </a:r>
            <a:r>
              <a:rPr lang="en-US" b="0" i="0" dirty="0" smtClean="0">
                <a:solidFill>
                  <a:srgbClr val="FF0000"/>
                </a:solidFill>
                <a:latin typeface="+mn-lt"/>
              </a:rPr>
              <a:t>genome path </a:t>
            </a:r>
            <a:r>
              <a:rPr lang="en-US" b="0" i="0" dirty="0" smtClean="0">
                <a:latin typeface="+mn-lt"/>
              </a:rPr>
              <a:t>without knowing the genome 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b="0" i="0" dirty="0" smtClean="0">
                <a:latin typeface="+mn-lt"/>
              </a:rPr>
              <a:t>, only from its composition? </a:t>
            </a:r>
            <a:endParaRPr lang="en-US" b="0" i="0" dirty="0">
              <a:latin typeface="+mn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1466" y="5029200"/>
            <a:ext cx="8202943" cy="73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latin typeface="+mj-lt"/>
              </a:rPr>
              <a:t>Yes. We simply need to connect 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1</a:t>
            </a:r>
            <a:r>
              <a:rPr lang="en-US" b="0" i="0" dirty="0" smtClean="0">
                <a:latin typeface="+mj-lt"/>
              </a:rPr>
              <a:t> with 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2</a:t>
            </a:r>
            <a:r>
              <a:rPr lang="en-US" b="0" i="0" dirty="0" smtClean="0">
                <a:latin typeface="+mj-lt"/>
              </a:rPr>
              <a:t> if </a:t>
            </a:r>
            <a:r>
              <a:rPr lang="en-US" dirty="0" smtClean="0">
                <a:latin typeface="+mj-lt"/>
              </a:rPr>
              <a:t>suffix</a:t>
            </a:r>
            <a:r>
              <a:rPr lang="en-US" b="0" i="0" dirty="0" smtClean="0">
                <a:latin typeface="+mj-lt"/>
              </a:rPr>
              <a:t>(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1</a:t>
            </a:r>
            <a:r>
              <a:rPr lang="en-US" b="0" i="0" dirty="0" smtClean="0">
                <a:latin typeface="+mj-lt"/>
              </a:rPr>
              <a:t>)=</a:t>
            </a:r>
            <a:r>
              <a:rPr lang="en-US" dirty="0" smtClean="0">
                <a:latin typeface="+mj-lt"/>
              </a:rPr>
              <a:t>prefix</a:t>
            </a:r>
            <a:r>
              <a:rPr lang="en-US" b="0" i="0" dirty="0" smtClean="0">
                <a:latin typeface="+mj-lt"/>
              </a:rPr>
              <a:t>(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2</a:t>
            </a:r>
            <a:r>
              <a:rPr lang="en-US" b="0" i="0" dirty="0" smtClean="0">
                <a:latin typeface="+mj-lt"/>
              </a:rPr>
              <a:t>). </a:t>
            </a:r>
          </a:p>
          <a:p>
            <a:pPr algn="ctr"/>
            <a:r>
              <a:rPr lang="en-US" b="0" i="0" dirty="0" smtClean="0">
                <a:latin typeface="+mj-lt"/>
              </a:rPr>
              <a:t>E.g. </a:t>
            </a:r>
            <a:r>
              <a:rPr lang="en-US" sz="2400" i="0" dirty="0" smtClean="0">
                <a:latin typeface="+mj-lt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400" i="0" dirty="0" smtClean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400" b="0" i="0" dirty="0" smtClean="0">
                <a:latin typeface="+mj-lt"/>
              </a:rPr>
              <a:t>→</a:t>
            </a:r>
            <a:r>
              <a:rPr lang="en-US" sz="2400" i="0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i="0" dirty="0" smtClean="0">
                <a:latin typeface="+mj-lt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400" i="0" dirty="0" smtClean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AT</a:t>
            </a:r>
            <a:endParaRPr lang="en-US" sz="2400" b="0" i="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27795" y="5373469"/>
            <a:ext cx="371475" cy="341531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4953000" y="5388046"/>
            <a:ext cx="378246" cy="326954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9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10381" y="3823652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3048000" y="2133600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FF0000"/>
                </a:solidFill>
                <a:latin typeface="+mn-lt"/>
                <a:ea typeface="Times New Roman"/>
              </a:rPr>
              <a:t>CC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00B050"/>
                </a:solidFill>
                <a:latin typeface="+mn-lt"/>
                <a:ea typeface="Times New Roman"/>
              </a:rPr>
              <a:t>GG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7030A0"/>
                </a:solidFill>
                <a:latin typeface="+mn-lt"/>
                <a:ea typeface="Times New Roman"/>
              </a:rPr>
              <a:t>TT</a:t>
            </a:r>
            <a:endParaRPr lang="en-US" sz="2000" b="1" i="0" dirty="0">
              <a:latin typeface="+mn-lt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-38100" y="3617912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571728" y="3625532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181684" y="3627437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792409" y="3617912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03134" y="3617912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27517" y="3625532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45488" y="3627437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39414" y="3625532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50139" y="3616007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483307" y="3616007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52574" y="3625532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15429" y="3616007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31797" y="3617912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42522" y="3617912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44203" y="3625532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2276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2283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4196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7061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0878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099336" y="383095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686300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4711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8528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5203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61636" y="381952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77175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90361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7"/>
            <a:endCxn id="42" idx="0"/>
          </p:cNvCxnSpPr>
          <p:nvPr/>
        </p:nvCxnSpPr>
        <p:spPr>
          <a:xfrm rot="5400000" flipH="1" flipV="1">
            <a:off x="2703859" y="1887651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1"/>
          <p:cNvCxnSpPr>
            <a:stCxn id="36" idx="0"/>
            <a:endCxn id="47" idx="0"/>
          </p:cNvCxnSpPr>
          <p:nvPr/>
        </p:nvCxnSpPr>
        <p:spPr>
          <a:xfrm rot="5400000" flipH="1" flipV="1">
            <a:off x="4248626" y="190442"/>
            <a:ext cx="7620" cy="6862560"/>
          </a:xfrm>
          <a:prstGeom prst="curvedConnector3">
            <a:avLst>
              <a:gd name="adj1" fmla="val 1310000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1"/>
          <p:cNvCxnSpPr/>
          <p:nvPr/>
        </p:nvCxnSpPr>
        <p:spPr>
          <a:xfrm rot="5400000" flipH="1" flipV="1">
            <a:off x="3288209" y="1881619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1"/>
          <p:cNvCxnSpPr>
            <a:stCxn id="37" idx="4"/>
            <a:endCxn id="48" idx="4"/>
          </p:cNvCxnSpPr>
          <p:nvPr/>
        </p:nvCxnSpPr>
        <p:spPr>
          <a:xfrm rot="5400000" flipH="1" flipV="1">
            <a:off x="4846882" y="607660"/>
            <a:ext cx="9525" cy="6852989"/>
          </a:xfrm>
          <a:prstGeom prst="curvedConnector3">
            <a:avLst>
              <a:gd name="adj1" fmla="val -960000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"/>
          <p:cNvCxnSpPr>
            <a:stCxn id="41" idx="5"/>
            <a:endCxn id="47" idx="4"/>
          </p:cNvCxnSpPr>
          <p:nvPr/>
        </p:nvCxnSpPr>
        <p:spPr>
          <a:xfrm rot="16200000" flipH="1">
            <a:off x="5833165" y="2178840"/>
            <a:ext cx="50735" cy="3650368"/>
          </a:xfrm>
          <a:prstGeom prst="curvedConnector3">
            <a:avLst>
              <a:gd name="adj1" fmla="val 56935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1"/>
          <p:cNvCxnSpPr>
            <a:stCxn id="42" idx="4"/>
            <a:endCxn id="48" idx="3"/>
          </p:cNvCxnSpPr>
          <p:nvPr/>
        </p:nvCxnSpPr>
        <p:spPr>
          <a:xfrm rot="5400000" flipH="1" flipV="1">
            <a:off x="6283718" y="2187413"/>
            <a:ext cx="67880" cy="3631317"/>
          </a:xfrm>
          <a:prstGeom prst="curvedConnector3">
            <a:avLst>
              <a:gd name="adj1" fmla="val -65951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61"/>
          <p:cNvCxnSpPr>
            <a:stCxn id="46" idx="0"/>
            <a:endCxn id="37" idx="0"/>
          </p:cNvCxnSpPr>
          <p:nvPr/>
        </p:nvCxnSpPr>
        <p:spPr>
          <a:xfrm rot="16200000" flipH="1" flipV="1">
            <a:off x="4237196" y="803962"/>
            <a:ext cx="11430" cy="5635520"/>
          </a:xfrm>
          <a:prstGeom prst="curvedConnector3">
            <a:avLst>
              <a:gd name="adj1" fmla="val -20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1"/>
          <p:cNvCxnSpPr>
            <a:stCxn id="41" idx="4"/>
            <a:endCxn id="37" idx="5"/>
          </p:cNvCxnSpPr>
          <p:nvPr/>
        </p:nvCxnSpPr>
        <p:spPr>
          <a:xfrm rot="5400000" flipH="1">
            <a:off x="2699120" y="2849511"/>
            <a:ext cx="60260" cy="2318553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1"/>
          <p:cNvCxnSpPr>
            <a:stCxn id="46" idx="7"/>
            <a:endCxn id="42" idx="7"/>
          </p:cNvCxnSpPr>
          <p:nvPr/>
        </p:nvCxnSpPr>
        <p:spPr>
          <a:xfrm rot="16200000" flipH="1" flipV="1">
            <a:off x="5921395" y="2401693"/>
            <a:ext cx="9525" cy="2558671"/>
          </a:xfrm>
          <a:prstGeom prst="curvedConnector3">
            <a:avLst>
              <a:gd name="adj1" fmla="val -673265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1"/>
          <p:cNvCxnSpPr>
            <a:stCxn id="47" idx="1"/>
            <a:endCxn id="43" idx="7"/>
          </p:cNvCxnSpPr>
          <p:nvPr/>
        </p:nvCxnSpPr>
        <p:spPr>
          <a:xfrm rot="16200000" flipV="1">
            <a:off x="6398643" y="2537921"/>
            <a:ext cx="1905" cy="2278597"/>
          </a:xfrm>
          <a:prstGeom prst="curvedConnector3">
            <a:avLst>
              <a:gd name="adj1" fmla="val 1526325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61"/>
          <p:cNvCxnSpPr>
            <a:stCxn id="44" idx="5"/>
            <a:endCxn id="44" idx="3"/>
          </p:cNvCxnSpPr>
          <p:nvPr/>
        </p:nvCxnSpPr>
        <p:spPr>
          <a:xfrm rot="5400000">
            <a:off x="5757523" y="3822405"/>
            <a:ext cx="1588" cy="289645"/>
          </a:xfrm>
          <a:prstGeom prst="curvedConnector3">
            <a:avLst>
              <a:gd name="adj1" fmla="val 145911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A Path Turns into a Graph  </a:t>
            </a:r>
            <a:endParaRPr lang="en-US" b="0" i="0" dirty="0"/>
          </a:p>
        </p:txBody>
      </p:sp>
      <p:sp>
        <p:nvSpPr>
          <p:cNvPr id="82" name="TextBox 81"/>
          <p:cNvSpPr txBox="1"/>
          <p:nvPr/>
        </p:nvSpPr>
        <p:spPr>
          <a:xfrm>
            <a:off x="481466" y="5029200"/>
            <a:ext cx="8202943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latin typeface="+mj-lt"/>
              </a:rPr>
              <a:t>Yes. We simply need to connect 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1</a:t>
            </a:r>
            <a:r>
              <a:rPr lang="en-US" b="0" i="0" dirty="0" smtClean="0">
                <a:latin typeface="+mj-lt"/>
              </a:rPr>
              <a:t> with 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2</a:t>
            </a:r>
            <a:r>
              <a:rPr lang="en-US" b="0" i="0" dirty="0" smtClean="0">
                <a:latin typeface="+mj-lt"/>
              </a:rPr>
              <a:t> if </a:t>
            </a:r>
            <a:r>
              <a:rPr lang="en-US" dirty="0" smtClean="0">
                <a:latin typeface="+mj-lt"/>
              </a:rPr>
              <a:t>suffix</a:t>
            </a:r>
            <a:r>
              <a:rPr lang="en-US" b="0" i="0" dirty="0" smtClean="0">
                <a:latin typeface="+mj-lt"/>
              </a:rPr>
              <a:t>(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1</a:t>
            </a:r>
            <a:r>
              <a:rPr lang="en-US" b="0" i="0" dirty="0" smtClean="0">
                <a:latin typeface="+mj-lt"/>
              </a:rPr>
              <a:t>)=</a:t>
            </a:r>
            <a:r>
              <a:rPr lang="en-US" dirty="0" smtClean="0">
                <a:latin typeface="+mj-lt"/>
              </a:rPr>
              <a:t>prefix</a:t>
            </a:r>
            <a:r>
              <a:rPr lang="en-US" b="0" i="0" dirty="0" smtClean="0">
                <a:latin typeface="+mj-lt"/>
              </a:rPr>
              <a:t>(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2</a:t>
            </a:r>
            <a:r>
              <a:rPr lang="en-US" b="0" i="0" dirty="0" smtClean="0">
                <a:latin typeface="+mj-lt"/>
              </a:rPr>
              <a:t>). </a:t>
            </a:r>
          </a:p>
          <a:p>
            <a:pPr algn="ctr"/>
            <a:r>
              <a:rPr lang="en-US" b="0" i="0" dirty="0" smtClean="0">
                <a:latin typeface="+mj-lt"/>
              </a:rPr>
              <a:t>E.g. </a:t>
            </a:r>
            <a:r>
              <a:rPr lang="en-US" i="0" dirty="0" smtClean="0">
                <a:latin typeface="+mj-lt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b="0" i="0" dirty="0" smtClean="0">
                <a:latin typeface="+mj-lt"/>
              </a:rPr>
              <a:t>→</a:t>
            </a:r>
            <a:r>
              <a:rPr lang="en-US" i="0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i="0" dirty="0" smtClean="0">
                <a:latin typeface="+mj-lt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i="0" dirty="0" smtClean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AT</a:t>
            </a:r>
            <a:endParaRPr lang="en-US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59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Sanger sequencing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/>
          <a:lstStyle/>
          <a:p>
            <a:pPr eaLnBrk="1" hangingPunct="1"/>
            <a:r>
              <a:rPr lang="en-US" sz="2900">
                <a:latin typeface="Calibri" charset="0"/>
                <a:ea typeface="ＭＳ Ｐゴシック" charset="0"/>
                <a:cs typeface="ＭＳ Ｐゴシック" charset="0"/>
              </a:rPr>
              <a:t>Classic sequencing technique: </a:t>
            </a:r>
            <a:r>
              <a:rPr lang="ja-JP" altLang="en-US" sz="290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sz="2900">
                <a:latin typeface="Calibri" charset="0"/>
                <a:ea typeface="ＭＳ Ｐゴシック" charset="0"/>
                <a:cs typeface="ＭＳ Ｐゴシック" charset="0"/>
              </a:rPr>
              <a:t>Chain-termination method</a:t>
            </a:r>
            <a:r>
              <a:rPr lang="ja-JP" altLang="en-US" sz="290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endParaRPr lang="en-US" sz="29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9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9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9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900">
                <a:latin typeface="Calibri" charset="0"/>
                <a:ea typeface="ＭＳ Ｐゴシック" charset="0"/>
                <a:cs typeface="ＭＳ Ｐゴシック" charset="0"/>
              </a:rPr>
              <a:t>Replication terminated by inclusion of dideoxynucleotide (ddNTP)</a:t>
            </a:r>
          </a:p>
          <a:p>
            <a:pPr eaLnBrk="1" hangingPunct="1">
              <a:buFont typeface="Arial" charset="0"/>
              <a:buNone/>
            </a:pPr>
            <a:endParaRPr lang="en-US" sz="29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9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1371600" y="3084513"/>
            <a:ext cx="7400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Monaco" charset="0"/>
                <a:cs typeface="Monaco" charset="0"/>
              </a:rPr>
              <a:t>ACTACGCATCTAGCTACGTACGTACGTACGTTAGCTGAC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371600" y="2776538"/>
            <a:ext cx="2401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7F7F7F"/>
                </a:solidFill>
                <a:latin typeface="Monaco" charset="0"/>
                <a:cs typeface="Monaco" charset="0"/>
              </a:rPr>
              <a:t>TGATGCGTAGAT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0800000">
            <a:off x="990600" y="2552700"/>
            <a:ext cx="533400" cy="4572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Explosion 2 9"/>
          <p:cNvSpPr/>
          <p:nvPr/>
        </p:nvSpPr>
        <p:spPr>
          <a:xfrm>
            <a:off x="609600" y="2214563"/>
            <a:ext cx="609600" cy="457200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1046162" y="2030413"/>
            <a:ext cx="477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tag</a:t>
            </a:r>
          </a:p>
        </p:txBody>
      </p:sp>
      <p:sp>
        <p:nvSpPr>
          <p:cNvPr id="17417" name="TextBox 12"/>
          <p:cNvSpPr txBox="1">
            <a:spLocks noChangeArrowheads="1"/>
          </p:cNvSpPr>
          <p:nvPr/>
        </p:nvSpPr>
        <p:spPr bwMode="auto">
          <a:xfrm>
            <a:off x="2184400" y="2374900"/>
            <a:ext cx="819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primer</a:t>
            </a:r>
          </a:p>
        </p:txBody>
      </p:sp>
      <p:sp>
        <p:nvSpPr>
          <p:cNvPr id="14" name="Left Brace 13"/>
          <p:cNvSpPr/>
          <p:nvPr/>
        </p:nvSpPr>
        <p:spPr>
          <a:xfrm rot="5400000">
            <a:off x="2500312" y="1716088"/>
            <a:ext cx="117475" cy="21717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7419" name="Rectangle 15"/>
          <p:cNvSpPr>
            <a:spLocks noChangeArrowheads="1"/>
          </p:cNvSpPr>
          <p:nvPr/>
        </p:nvSpPr>
        <p:spPr bwMode="auto">
          <a:xfrm>
            <a:off x="3556000" y="27860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Monaco" charset="0"/>
                <a:cs typeface="Monaco" charset="0"/>
              </a:rPr>
              <a:t>CGATGC</a:t>
            </a:r>
            <a:endParaRPr lang="en-US" sz="2400">
              <a:latin typeface="Calibri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773487" y="2284413"/>
            <a:ext cx="1752600" cy="1601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7421" name="TextBox 17"/>
          <p:cNvSpPr txBox="1">
            <a:spLocks noChangeArrowheads="1"/>
          </p:cNvSpPr>
          <p:nvPr/>
        </p:nvSpPr>
        <p:spPr bwMode="auto">
          <a:xfrm>
            <a:off x="3773487" y="191452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DNA polymerase</a:t>
            </a:r>
          </a:p>
        </p:txBody>
      </p:sp>
      <p:cxnSp>
        <p:nvCxnSpPr>
          <p:cNvPr id="20" name="Shape 19"/>
          <p:cNvCxnSpPr>
            <a:stCxn id="17" idx="7"/>
          </p:cNvCxnSpPr>
          <p:nvPr/>
        </p:nvCxnSpPr>
        <p:spPr>
          <a:xfrm rot="5400000" flipH="1" flipV="1">
            <a:off x="5603875" y="1949450"/>
            <a:ext cx="233362" cy="903288"/>
          </a:xfrm>
          <a:prstGeom prst="bentConnector4">
            <a:avLst>
              <a:gd name="adj1" fmla="val 97466"/>
              <a:gd name="adj2" fmla="val 684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23" name="TextBox 21"/>
          <p:cNvSpPr txBox="1">
            <a:spLocks noChangeArrowheads="1"/>
          </p:cNvSpPr>
          <p:nvPr/>
        </p:nvSpPr>
        <p:spPr bwMode="auto">
          <a:xfrm>
            <a:off x="1295400" y="5856288"/>
            <a:ext cx="7400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Monaco" charset="0"/>
                <a:cs typeface="Monaco" charset="0"/>
              </a:rPr>
              <a:t>ACTACGCATCTAGCTACGTACGTACGTACGTTAGCTGAC</a:t>
            </a:r>
          </a:p>
        </p:txBody>
      </p:sp>
      <p:sp>
        <p:nvSpPr>
          <p:cNvPr id="17424" name="Rectangle 22"/>
          <p:cNvSpPr>
            <a:spLocks noChangeArrowheads="1"/>
          </p:cNvSpPr>
          <p:nvPr/>
        </p:nvSpPr>
        <p:spPr bwMode="auto">
          <a:xfrm>
            <a:off x="1295400" y="5548313"/>
            <a:ext cx="2400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7F7F7F"/>
                </a:solidFill>
                <a:latin typeface="Monaco" charset="0"/>
                <a:cs typeface="Monaco" charset="0"/>
              </a:rPr>
              <a:t>TGATGCGTAGAT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10800000">
            <a:off x="914400" y="5324475"/>
            <a:ext cx="533400" cy="4572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Explosion 2 24"/>
          <p:cNvSpPr/>
          <p:nvPr/>
        </p:nvSpPr>
        <p:spPr>
          <a:xfrm>
            <a:off x="533400" y="4984750"/>
            <a:ext cx="609600" cy="457200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7427" name="Rectangle 28"/>
          <p:cNvSpPr>
            <a:spLocks noChangeArrowheads="1"/>
          </p:cNvSpPr>
          <p:nvPr/>
        </p:nvSpPr>
        <p:spPr bwMode="auto">
          <a:xfrm>
            <a:off x="3479800" y="5556250"/>
            <a:ext cx="1479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Monaco" charset="0"/>
                <a:cs typeface="Monaco" charset="0"/>
              </a:rPr>
              <a:t>CGATGCA</a:t>
            </a:r>
            <a:endParaRPr lang="en-US" sz="2400">
              <a:latin typeface="Calibri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751513" y="4254500"/>
            <a:ext cx="1752600" cy="160178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33" name="8-Point Star 32"/>
          <p:cNvSpPr/>
          <p:nvPr/>
        </p:nvSpPr>
        <p:spPr>
          <a:xfrm>
            <a:off x="4591050" y="5545138"/>
            <a:ext cx="301625" cy="504825"/>
          </a:xfrm>
          <a:prstGeom prst="star8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62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6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7430" name="TextBox 33"/>
          <p:cNvSpPr txBox="1">
            <a:spLocks noChangeArrowheads="1"/>
          </p:cNvSpPr>
          <p:nvPr/>
        </p:nvSpPr>
        <p:spPr bwMode="auto">
          <a:xfrm>
            <a:off x="4391025" y="52324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ddATP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239000" y="4254500"/>
            <a:ext cx="265113" cy="165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3" idx="2"/>
          </p:cNvCxnSpPr>
          <p:nvPr/>
        </p:nvCxnSpPr>
        <p:spPr>
          <a:xfrm rot="5400000">
            <a:off x="4849019" y="5612606"/>
            <a:ext cx="228600" cy="141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90686" y="2776538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92039" y="3124200"/>
            <a:ext cx="35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594644" y="3124200"/>
            <a:ext cx="35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10381" y="3823652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3048000" y="2133600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FF0000"/>
                </a:solidFill>
                <a:latin typeface="+mn-lt"/>
                <a:ea typeface="Times New Roman"/>
              </a:rPr>
              <a:t>CC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00B050"/>
                </a:solidFill>
                <a:latin typeface="+mn-lt"/>
                <a:ea typeface="Times New Roman"/>
              </a:rPr>
              <a:t>GG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7030A0"/>
                </a:solidFill>
                <a:latin typeface="+mn-lt"/>
                <a:ea typeface="Times New Roman"/>
              </a:rPr>
              <a:t>TT</a:t>
            </a:r>
            <a:endParaRPr lang="en-US" sz="2000" b="1" i="0" dirty="0">
              <a:latin typeface="+mn-lt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-38100" y="3617912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571728" y="3625532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181684" y="3627437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792409" y="3617912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03134" y="3617912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27517" y="3625532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45488" y="3627437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39414" y="3625532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50139" y="3616007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483307" y="3616007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52574" y="3625532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15429" y="3616007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31797" y="3617912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42522" y="3617912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44203" y="3625532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2276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2283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4196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7061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0878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099336" y="383095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686300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4711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8528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5203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61636" y="381952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77175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90361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7"/>
            <a:endCxn id="42" idx="0"/>
          </p:cNvCxnSpPr>
          <p:nvPr/>
        </p:nvCxnSpPr>
        <p:spPr>
          <a:xfrm rot="5400000" flipH="1" flipV="1">
            <a:off x="2703859" y="1887651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1"/>
          <p:cNvCxnSpPr>
            <a:stCxn id="36" idx="0"/>
            <a:endCxn id="47" idx="0"/>
          </p:cNvCxnSpPr>
          <p:nvPr/>
        </p:nvCxnSpPr>
        <p:spPr>
          <a:xfrm rot="5400000" flipH="1" flipV="1">
            <a:off x="4248626" y="190442"/>
            <a:ext cx="7620" cy="6862560"/>
          </a:xfrm>
          <a:prstGeom prst="curvedConnector3">
            <a:avLst>
              <a:gd name="adj1" fmla="val 1310000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1"/>
          <p:cNvCxnSpPr/>
          <p:nvPr/>
        </p:nvCxnSpPr>
        <p:spPr>
          <a:xfrm rot="5400000" flipH="1" flipV="1">
            <a:off x="3288209" y="1881619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1"/>
          <p:cNvCxnSpPr>
            <a:stCxn id="37" idx="4"/>
            <a:endCxn id="48" idx="4"/>
          </p:cNvCxnSpPr>
          <p:nvPr/>
        </p:nvCxnSpPr>
        <p:spPr>
          <a:xfrm rot="5400000" flipH="1" flipV="1">
            <a:off x="4846882" y="607660"/>
            <a:ext cx="9525" cy="6852989"/>
          </a:xfrm>
          <a:prstGeom prst="curvedConnector3">
            <a:avLst>
              <a:gd name="adj1" fmla="val -960000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"/>
          <p:cNvCxnSpPr>
            <a:stCxn id="41" idx="5"/>
            <a:endCxn id="47" idx="4"/>
          </p:cNvCxnSpPr>
          <p:nvPr/>
        </p:nvCxnSpPr>
        <p:spPr>
          <a:xfrm rot="16200000" flipH="1">
            <a:off x="5833165" y="2178840"/>
            <a:ext cx="50735" cy="3650368"/>
          </a:xfrm>
          <a:prstGeom prst="curvedConnector3">
            <a:avLst>
              <a:gd name="adj1" fmla="val 56935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1"/>
          <p:cNvCxnSpPr>
            <a:stCxn id="42" idx="4"/>
            <a:endCxn id="48" idx="3"/>
          </p:cNvCxnSpPr>
          <p:nvPr/>
        </p:nvCxnSpPr>
        <p:spPr>
          <a:xfrm rot="5400000" flipH="1" flipV="1">
            <a:off x="6283718" y="2187413"/>
            <a:ext cx="67880" cy="3631317"/>
          </a:xfrm>
          <a:prstGeom prst="curvedConnector3">
            <a:avLst>
              <a:gd name="adj1" fmla="val -65951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61"/>
          <p:cNvCxnSpPr>
            <a:stCxn id="46" idx="0"/>
            <a:endCxn id="37" idx="0"/>
          </p:cNvCxnSpPr>
          <p:nvPr/>
        </p:nvCxnSpPr>
        <p:spPr>
          <a:xfrm rot="16200000" flipH="1" flipV="1">
            <a:off x="4237196" y="803962"/>
            <a:ext cx="11430" cy="5635520"/>
          </a:xfrm>
          <a:prstGeom prst="curvedConnector3">
            <a:avLst>
              <a:gd name="adj1" fmla="val -20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1"/>
          <p:cNvCxnSpPr>
            <a:stCxn id="41" idx="4"/>
            <a:endCxn id="37" idx="5"/>
          </p:cNvCxnSpPr>
          <p:nvPr/>
        </p:nvCxnSpPr>
        <p:spPr>
          <a:xfrm rot="5400000" flipH="1">
            <a:off x="2699120" y="2849511"/>
            <a:ext cx="60260" cy="2318553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1"/>
          <p:cNvCxnSpPr>
            <a:stCxn id="46" idx="7"/>
            <a:endCxn id="42" idx="7"/>
          </p:cNvCxnSpPr>
          <p:nvPr/>
        </p:nvCxnSpPr>
        <p:spPr>
          <a:xfrm rot="16200000" flipH="1" flipV="1">
            <a:off x="5921395" y="2401693"/>
            <a:ext cx="9525" cy="2558671"/>
          </a:xfrm>
          <a:prstGeom prst="curvedConnector3">
            <a:avLst>
              <a:gd name="adj1" fmla="val -673265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1"/>
          <p:cNvCxnSpPr>
            <a:stCxn id="47" idx="1"/>
            <a:endCxn id="43" idx="7"/>
          </p:cNvCxnSpPr>
          <p:nvPr/>
        </p:nvCxnSpPr>
        <p:spPr>
          <a:xfrm rot="16200000" flipV="1">
            <a:off x="6398643" y="2537921"/>
            <a:ext cx="1905" cy="2278597"/>
          </a:xfrm>
          <a:prstGeom prst="curvedConnector3">
            <a:avLst>
              <a:gd name="adj1" fmla="val 1526325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61"/>
          <p:cNvCxnSpPr>
            <a:stCxn id="44" idx="5"/>
            <a:endCxn id="44" idx="3"/>
          </p:cNvCxnSpPr>
          <p:nvPr/>
        </p:nvCxnSpPr>
        <p:spPr>
          <a:xfrm rot="5400000">
            <a:off x="5757523" y="3822405"/>
            <a:ext cx="1588" cy="289645"/>
          </a:xfrm>
          <a:prstGeom prst="curvedConnector3">
            <a:avLst>
              <a:gd name="adj1" fmla="val 145911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/>
          <p:cNvSpPr txBox="1">
            <a:spLocks/>
          </p:cNvSpPr>
          <p:nvPr/>
        </p:nvSpPr>
        <p:spPr>
          <a:xfrm>
            <a:off x="152400" y="5257800"/>
            <a:ext cx="883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C</a:t>
            </a:r>
            <a:r>
              <a:rPr lang="en-US" b="0" i="0" dirty="0" smtClean="0"/>
              <a:t>an we still find the </a:t>
            </a:r>
            <a:r>
              <a:rPr lang="en-US" b="0" i="0" dirty="0" smtClean="0">
                <a:solidFill>
                  <a:srgbClr val="FF0000"/>
                </a:solidFill>
              </a:rPr>
              <a:t>genome path </a:t>
            </a:r>
            <a:r>
              <a:rPr lang="en-US" b="0" i="0" dirty="0" smtClean="0"/>
              <a:t>in this graph? </a:t>
            </a:r>
            <a:endParaRPr lang="en-US" b="0" i="0" dirty="0"/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A Path Turns into a Graph  </a:t>
            </a: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420897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10381" y="3823652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3048000" y="2133600"/>
            <a:ext cx="64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FF0000"/>
                </a:solidFill>
                <a:latin typeface="+mn-lt"/>
                <a:ea typeface="Times New Roman"/>
              </a:rPr>
              <a:t>CC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00B050"/>
                </a:solidFill>
                <a:latin typeface="+mn-lt"/>
                <a:ea typeface="Times New Roman"/>
              </a:rPr>
              <a:t>GG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7030A0"/>
                </a:solidFill>
                <a:latin typeface="+mn-lt"/>
                <a:ea typeface="Times New Roman"/>
              </a:rPr>
              <a:t>TT</a:t>
            </a:r>
            <a:endParaRPr lang="en-US" sz="2000" b="1" i="0" dirty="0">
              <a:latin typeface="+mn-lt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-38100" y="3617912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571728" y="3625532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181684" y="3627437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792409" y="3617912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03134" y="3617912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27517" y="3625532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45488" y="3627437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39414" y="3625532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50139" y="3616007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483307" y="3616007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52574" y="3625532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15429" y="3616007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31797" y="3617912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42522" y="3617912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44203" y="3625532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22761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22836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41961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70611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08786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099336" y="383095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686300" y="384048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47111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85286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52036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61636" y="381952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77175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90361" y="384048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7"/>
            <a:endCxn id="42" idx="0"/>
          </p:cNvCxnSpPr>
          <p:nvPr/>
        </p:nvCxnSpPr>
        <p:spPr>
          <a:xfrm rot="5400000" flipH="1" flipV="1">
            <a:off x="2703859" y="1887651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1"/>
          <p:cNvCxnSpPr>
            <a:stCxn id="36" idx="0"/>
            <a:endCxn id="47" idx="0"/>
          </p:cNvCxnSpPr>
          <p:nvPr/>
        </p:nvCxnSpPr>
        <p:spPr>
          <a:xfrm rot="5400000" flipH="1" flipV="1">
            <a:off x="4248626" y="190442"/>
            <a:ext cx="7620" cy="6862560"/>
          </a:xfrm>
          <a:prstGeom prst="curvedConnector3">
            <a:avLst>
              <a:gd name="adj1" fmla="val 1310000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1"/>
          <p:cNvCxnSpPr/>
          <p:nvPr/>
        </p:nvCxnSpPr>
        <p:spPr>
          <a:xfrm rot="5400000" flipH="1" flipV="1">
            <a:off x="3288209" y="1881619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1"/>
          <p:cNvCxnSpPr>
            <a:stCxn id="37" idx="4"/>
            <a:endCxn id="48" idx="4"/>
          </p:cNvCxnSpPr>
          <p:nvPr/>
        </p:nvCxnSpPr>
        <p:spPr>
          <a:xfrm rot="5400000" flipH="1" flipV="1">
            <a:off x="4846882" y="607660"/>
            <a:ext cx="9525" cy="6852989"/>
          </a:xfrm>
          <a:prstGeom prst="curvedConnector3">
            <a:avLst>
              <a:gd name="adj1" fmla="val -960000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"/>
          <p:cNvCxnSpPr>
            <a:stCxn id="41" idx="5"/>
            <a:endCxn id="47" idx="4"/>
          </p:cNvCxnSpPr>
          <p:nvPr/>
        </p:nvCxnSpPr>
        <p:spPr>
          <a:xfrm rot="16200000" flipH="1">
            <a:off x="5833165" y="2178840"/>
            <a:ext cx="50735" cy="3650368"/>
          </a:xfrm>
          <a:prstGeom prst="curvedConnector3">
            <a:avLst>
              <a:gd name="adj1" fmla="val 56935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1"/>
          <p:cNvCxnSpPr>
            <a:stCxn id="42" idx="4"/>
            <a:endCxn id="48" idx="3"/>
          </p:cNvCxnSpPr>
          <p:nvPr/>
        </p:nvCxnSpPr>
        <p:spPr>
          <a:xfrm rot="5400000" flipH="1" flipV="1">
            <a:off x="6283718" y="2187413"/>
            <a:ext cx="67880" cy="3631317"/>
          </a:xfrm>
          <a:prstGeom prst="curvedConnector3">
            <a:avLst>
              <a:gd name="adj1" fmla="val -65951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61"/>
          <p:cNvCxnSpPr>
            <a:stCxn id="46" idx="0"/>
            <a:endCxn id="37" idx="0"/>
          </p:cNvCxnSpPr>
          <p:nvPr/>
        </p:nvCxnSpPr>
        <p:spPr>
          <a:xfrm rot="16200000" flipH="1" flipV="1">
            <a:off x="4237196" y="803962"/>
            <a:ext cx="11430" cy="5635520"/>
          </a:xfrm>
          <a:prstGeom prst="curvedConnector3">
            <a:avLst>
              <a:gd name="adj1" fmla="val -20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1"/>
          <p:cNvCxnSpPr>
            <a:stCxn id="41" idx="4"/>
            <a:endCxn id="37" idx="5"/>
          </p:cNvCxnSpPr>
          <p:nvPr/>
        </p:nvCxnSpPr>
        <p:spPr>
          <a:xfrm rot="5400000" flipH="1">
            <a:off x="2699120" y="2849511"/>
            <a:ext cx="60260" cy="2318553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1"/>
          <p:cNvCxnSpPr>
            <a:stCxn id="46" idx="7"/>
            <a:endCxn id="42" idx="7"/>
          </p:cNvCxnSpPr>
          <p:nvPr/>
        </p:nvCxnSpPr>
        <p:spPr>
          <a:xfrm rot="16200000" flipH="1" flipV="1">
            <a:off x="5921395" y="2401693"/>
            <a:ext cx="9525" cy="2558671"/>
          </a:xfrm>
          <a:prstGeom prst="curvedConnector3">
            <a:avLst>
              <a:gd name="adj1" fmla="val -673265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1"/>
          <p:cNvCxnSpPr>
            <a:stCxn id="47" idx="1"/>
            <a:endCxn id="43" idx="7"/>
          </p:cNvCxnSpPr>
          <p:nvPr/>
        </p:nvCxnSpPr>
        <p:spPr>
          <a:xfrm rot="16200000" flipV="1">
            <a:off x="6398643" y="2537921"/>
            <a:ext cx="1905" cy="2278597"/>
          </a:xfrm>
          <a:prstGeom prst="curvedConnector3">
            <a:avLst>
              <a:gd name="adj1" fmla="val 1526325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61"/>
          <p:cNvCxnSpPr>
            <a:stCxn id="44" idx="5"/>
            <a:endCxn id="44" idx="3"/>
          </p:cNvCxnSpPr>
          <p:nvPr/>
        </p:nvCxnSpPr>
        <p:spPr>
          <a:xfrm rot="5400000">
            <a:off x="5757523" y="3822405"/>
            <a:ext cx="1588" cy="289645"/>
          </a:xfrm>
          <a:prstGeom prst="curvedConnector3">
            <a:avLst>
              <a:gd name="adj1" fmla="val 145911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/>
          <p:cNvSpPr txBox="1">
            <a:spLocks/>
          </p:cNvSpPr>
          <p:nvPr/>
        </p:nvSpPr>
        <p:spPr>
          <a:xfrm>
            <a:off x="152400" y="5257800"/>
            <a:ext cx="883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Can we still find the </a:t>
            </a:r>
            <a:r>
              <a:rPr lang="en-US" b="0" i="0" dirty="0" smtClean="0">
                <a:solidFill>
                  <a:srgbClr val="FF0000"/>
                </a:solidFill>
              </a:rPr>
              <a:t>genome path </a:t>
            </a:r>
            <a:r>
              <a:rPr lang="en-US" b="0" i="0" dirty="0" smtClean="0"/>
              <a:t>in this graph? </a:t>
            </a:r>
            <a:endParaRPr lang="en-US" b="0" i="0" dirty="0"/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A Path Turns into a Graph  </a:t>
            </a: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420126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Where Is the Genomic Path?  </a:t>
            </a:r>
            <a:endParaRPr lang="en-US" b="0" i="0" dirty="0"/>
          </a:p>
        </p:txBody>
      </p:sp>
      <p:grpSp>
        <p:nvGrpSpPr>
          <p:cNvPr id="3" name="Group 49"/>
          <p:cNvGrpSpPr/>
          <p:nvPr/>
        </p:nvGrpSpPr>
        <p:grpSpPr>
          <a:xfrm>
            <a:off x="6818010" y="3810000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594737" y="3810000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7427488" y="3810000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4253077" y="3810000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2971800" y="3810000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3810000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1205112" y="3810000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8037863" y="3810000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539615" y="3810000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4877110" y="3810000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3637059" y="3810000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1815487" y="3810000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670678" y="3810000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6208532" y="3810000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439369" y="4015740"/>
            <a:ext cx="194024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5400000" flipH="1" flipV="1">
            <a:off x="851128" y="3398513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50"/>
          <p:cNvGrpSpPr/>
          <p:nvPr/>
        </p:nvGrpSpPr>
        <p:grpSpPr>
          <a:xfrm>
            <a:off x="-14869" y="3810000"/>
            <a:ext cx="519694" cy="411480"/>
            <a:chOff x="784012" y="3625532"/>
            <a:chExt cx="519694" cy="411480"/>
          </a:xfrm>
        </p:grpSpPr>
        <p:sp>
          <p:nvSpPr>
            <p:cNvPr id="83" name="TextBox 82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100" name="Straight Arrow Connector 68"/>
          <p:cNvCxnSpPr/>
          <p:nvPr/>
        </p:nvCxnSpPr>
        <p:spPr>
          <a:xfrm rot="5400000" flipH="1" flipV="1">
            <a:off x="1140952" y="2894976"/>
            <a:ext cx="30480" cy="1822428"/>
          </a:xfrm>
          <a:prstGeom prst="curvedConnector3">
            <a:avLst>
              <a:gd name="adj1" fmla="val 141250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68"/>
          <p:cNvCxnSpPr>
            <a:stCxn id="37" idx="0"/>
            <a:endCxn id="38" idx="0"/>
          </p:cNvCxnSpPr>
          <p:nvPr/>
        </p:nvCxnSpPr>
        <p:spPr>
          <a:xfrm rot="5400000" flipH="1" flipV="1">
            <a:off x="4255931" y="392273"/>
            <a:ext cx="1588" cy="6835454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68"/>
          <p:cNvCxnSpPr>
            <a:stCxn id="37" idx="7"/>
            <a:endCxn id="144" idx="0"/>
          </p:cNvCxnSpPr>
          <p:nvPr/>
        </p:nvCxnSpPr>
        <p:spPr>
          <a:xfrm rot="5400000" flipH="1" flipV="1">
            <a:off x="4636044" y="196988"/>
            <a:ext cx="20255" cy="7326290"/>
          </a:xfrm>
          <a:prstGeom prst="curvedConnector3">
            <a:avLst>
              <a:gd name="adj1" fmla="val 1896362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68"/>
          <p:cNvCxnSpPr>
            <a:stCxn id="37" idx="4"/>
            <a:endCxn id="48" idx="4"/>
          </p:cNvCxnSpPr>
          <p:nvPr/>
        </p:nvCxnSpPr>
        <p:spPr>
          <a:xfrm rot="16200000" flipH="1">
            <a:off x="4872250" y="187434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68"/>
          <p:cNvCxnSpPr>
            <a:stCxn id="42" idx="5"/>
            <a:endCxn id="48" idx="3"/>
          </p:cNvCxnSpPr>
          <p:nvPr/>
        </p:nvCxnSpPr>
        <p:spPr>
          <a:xfrm rot="16200000" flipH="1">
            <a:off x="5186996" y="586743"/>
            <a:ext cx="1588" cy="7148953"/>
          </a:xfrm>
          <a:prstGeom prst="curvedConnector3">
            <a:avLst>
              <a:gd name="adj1" fmla="val 4458187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68"/>
          <p:cNvCxnSpPr>
            <a:stCxn id="42" idx="4"/>
            <a:endCxn id="38" idx="3"/>
          </p:cNvCxnSpPr>
          <p:nvPr/>
        </p:nvCxnSpPr>
        <p:spPr>
          <a:xfrm rot="5400000" flipH="1" flipV="1">
            <a:off x="4468136" y="1160781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68"/>
          <p:cNvCxnSpPr>
            <a:stCxn id="143" idx="0"/>
            <a:endCxn id="43" idx="1"/>
          </p:cNvCxnSpPr>
          <p:nvPr/>
        </p:nvCxnSpPr>
        <p:spPr>
          <a:xfrm rot="16200000" flipH="1">
            <a:off x="4796969" y="508855"/>
            <a:ext cx="29780" cy="6693031"/>
          </a:xfrm>
          <a:prstGeom prst="curvedConnector3">
            <a:avLst>
              <a:gd name="adj1" fmla="val -86998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68"/>
          <p:cNvCxnSpPr>
            <a:stCxn id="47" idx="4"/>
            <a:endCxn id="38" idx="4"/>
          </p:cNvCxnSpPr>
          <p:nvPr/>
        </p:nvCxnSpPr>
        <p:spPr>
          <a:xfrm rot="16200000" flipH="1">
            <a:off x="4870532" y="1418354"/>
            <a:ext cx="1588" cy="5606252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68"/>
          <p:cNvCxnSpPr>
            <a:stCxn id="47" idx="5"/>
            <a:endCxn id="43" idx="3"/>
          </p:cNvCxnSpPr>
          <p:nvPr/>
        </p:nvCxnSpPr>
        <p:spPr>
          <a:xfrm rot="16200000" flipH="1">
            <a:off x="5185301" y="1188146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68"/>
          <p:cNvCxnSpPr>
            <a:stCxn id="47" idx="7"/>
            <a:endCxn id="48" idx="0"/>
          </p:cNvCxnSpPr>
          <p:nvPr/>
        </p:nvCxnSpPr>
        <p:spPr>
          <a:xfrm rot="5400000" flipH="1" flipV="1">
            <a:off x="5529132" y="493096"/>
            <a:ext cx="60260" cy="6694068"/>
          </a:xfrm>
          <a:prstGeom prst="curvedConnector3">
            <a:avLst>
              <a:gd name="adj1" fmla="val 141194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40" idx="2"/>
            <a:endCxn id="41" idx="6"/>
          </p:cNvCxnSpPr>
          <p:nvPr/>
        </p:nvCxnSpPr>
        <p:spPr>
          <a:xfrm rot="10800000">
            <a:off x="2810048" y="4015740"/>
            <a:ext cx="223526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68"/>
          <p:cNvCxnSpPr>
            <a:stCxn id="41" idx="4"/>
            <a:endCxn id="37" idx="3"/>
          </p:cNvCxnSpPr>
          <p:nvPr/>
        </p:nvCxnSpPr>
        <p:spPr>
          <a:xfrm rot="5400000" flipH="1">
            <a:off x="1619180" y="3235422"/>
            <a:ext cx="60260" cy="1911857"/>
          </a:xfrm>
          <a:prstGeom prst="curvedConnector3">
            <a:avLst>
              <a:gd name="adj1" fmla="val -3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68"/>
          <p:cNvCxnSpPr>
            <a:stCxn id="41" idx="3"/>
            <a:endCxn id="42" idx="3"/>
          </p:cNvCxnSpPr>
          <p:nvPr/>
        </p:nvCxnSpPr>
        <p:spPr>
          <a:xfrm rot="5400000">
            <a:off x="1891645" y="3592450"/>
            <a:ext cx="1588" cy="1137540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68"/>
          <p:cNvCxnSpPr>
            <a:stCxn id="46" idx="0"/>
            <a:endCxn id="37" idx="1"/>
          </p:cNvCxnSpPr>
          <p:nvPr/>
        </p:nvCxnSpPr>
        <p:spPr>
          <a:xfrm rot="16200000" flipH="1" flipV="1">
            <a:off x="2257711" y="2245670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68"/>
          <p:cNvCxnSpPr>
            <a:stCxn id="46" idx="7"/>
            <a:endCxn id="42" idx="0"/>
          </p:cNvCxnSpPr>
          <p:nvPr/>
        </p:nvCxnSpPr>
        <p:spPr>
          <a:xfrm rot="16200000" flipV="1">
            <a:off x="2717281" y="2560417"/>
            <a:ext cx="60260" cy="2559425"/>
          </a:xfrm>
          <a:prstGeom prst="curvedConnector3">
            <a:avLst>
              <a:gd name="adj1" fmla="val 1822910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68"/>
          <p:cNvCxnSpPr>
            <a:stCxn id="46" idx="6"/>
            <a:endCxn id="47" idx="3"/>
          </p:cNvCxnSpPr>
          <p:nvPr/>
        </p:nvCxnSpPr>
        <p:spPr>
          <a:xfrm flipH="1">
            <a:off x="1922583" y="4015740"/>
            <a:ext cx="2164528" cy="145480"/>
          </a:xfrm>
          <a:prstGeom prst="curvedConnector4">
            <a:avLst>
              <a:gd name="adj1" fmla="val -10561"/>
              <a:gd name="adj2" fmla="val 54080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68"/>
          <p:cNvCxnSpPr>
            <a:stCxn id="39" idx="5"/>
            <a:endCxn id="40" idx="5"/>
          </p:cNvCxnSpPr>
          <p:nvPr/>
        </p:nvCxnSpPr>
        <p:spPr>
          <a:xfrm rot="5400000">
            <a:off x="4019775" y="3524652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68"/>
          <p:cNvCxnSpPr>
            <a:stCxn id="45" idx="0"/>
            <a:endCxn id="46" idx="7"/>
          </p:cNvCxnSpPr>
          <p:nvPr/>
        </p:nvCxnSpPr>
        <p:spPr>
          <a:xfrm rot="16200000" flipH="1" flipV="1">
            <a:off x="4555011" y="3282112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68"/>
          <p:cNvCxnSpPr>
            <a:stCxn id="145" idx="0"/>
            <a:endCxn id="45" idx="7"/>
          </p:cNvCxnSpPr>
          <p:nvPr/>
        </p:nvCxnSpPr>
        <p:spPr>
          <a:xfrm rot="16200000" flipH="1" flipV="1">
            <a:off x="5548421" y="3589563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68"/>
          <p:cNvCxnSpPr>
            <a:stCxn id="44" idx="5"/>
            <a:endCxn id="44" idx="3"/>
          </p:cNvCxnSpPr>
          <p:nvPr/>
        </p:nvCxnSpPr>
        <p:spPr>
          <a:xfrm rot="5400000">
            <a:off x="5813831" y="4016398"/>
            <a:ext cx="1588" cy="289645"/>
          </a:xfrm>
          <a:prstGeom prst="curvedConnector3">
            <a:avLst>
              <a:gd name="adj1" fmla="val 11592132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68"/>
          <p:cNvCxnSpPr>
            <a:stCxn id="34" idx="4"/>
            <a:endCxn id="84" idx="4"/>
          </p:cNvCxnSpPr>
          <p:nvPr/>
        </p:nvCxnSpPr>
        <p:spPr>
          <a:xfrm rot="5400000">
            <a:off x="3648120" y="807919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68"/>
          <p:cNvCxnSpPr>
            <a:stCxn id="38" idx="3"/>
            <a:endCxn id="39" idx="5"/>
          </p:cNvCxnSpPr>
          <p:nvPr/>
        </p:nvCxnSpPr>
        <p:spPr>
          <a:xfrm rot="5400000">
            <a:off x="6092589" y="2724974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68"/>
          <p:cNvCxnSpPr>
            <a:stCxn id="43" idx="7"/>
            <a:endCxn id="146" idx="0"/>
          </p:cNvCxnSpPr>
          <p:nvPr/>
        </p:nvCxnSpPr>
        <p:spPr>
          <a:xfrm rot="16200000" flipV="1">
            <a:off x="6790824" y="2213063"/>
            <a:ext cx="29780" cy="3284613"/>
          </a:xfrm>
          <a:prstGeom prst="curvedConnector3">
            <a:avLst>
              <a:gd name="adj1" fmla="val 196149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68"/>
          <p:cNvCxnSpPr>
            <a:stCxn id="48" idx="1"/>
            <a:endCxn id="49" idx="0"/>
          </p:cNvCxnSpPr>
          <p:nvPr/>
        </p:nvCxnSpPr>
        <p:spPr>
          <a:xfrm rot="16200000" flipV="1">
            <a:off x="7588079" y="2696865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228057" y="4028592"/>
            <a:ext cx="17237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8"/>
          <p:cNvCxnSpPr/>
          <p:nvPr/>
        </p:nvCxnSpPr>
        <p:spPr>
          <a:xfrm rot="16200000" flipV="1">
            <a:off x="6961229" y="2701039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68"/>
          <p:cNvCxnSpPr/>
          <p:nvPr/>
        </p:nvCxnSpPr>
        <p:spPr>
          <a:xfrm rot="5400000">
            <a:off x="3646905" y="805220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68"/>
          <p:cNvCxnSpPr/>
          <p:nvPr/>
        </p:nvCxnSpPr>
        <p:spPr>
          <a:xfrm rot="5400000" flipH="1" flipV="1">
            <a:off x="849913" y="3395814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68"/>
          <p:cNvCxnSpPr/>
          <p:nvPr/>
        </p:nvCxnSpPr>
        <p:spPr>
          <a:xfrm rot="5400000" flipH="1" flipV="1">
            <a:off x="4466921" y="1158082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68"/>
          <p:cNvCxnSpPr/>
          <p:nvPr/>
        </p:nvCxnSpPr>
        <p:spPr>
          <a:xfrm rot="5400000">
            <a:off x="6091374" y="2722275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/>
          <p:nvPr/>
        </p:nvCxnSpPr>
        <p:spPr>
          <a:xfrm rot="5400000">
            <a:off x="4018560" y="3521953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10800000">
            <a:off x="2808833" y="4013041"/>
            <a:ext cx="22352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2226842" y="4025893"/>
            <a:ext cx="1723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68"/>
          <p:cNvCxnSpPr/>
          <p:nvPr/>
        </p:nvCxnSpPr>
        <p:spPr>
          <a:xfrm rot="16200000" flipH="1">
            <a:off x="5184086" y="1185447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68"/>
          <p:cNvCxnSpPr/>
          <p:nvPr/>
        </p:nvCxnSpPr>
        <p:spPr>
          <a:xfrm rot="16200000" flipV="1">
            <a:off x="6960014" y="2698340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68"/>
          <p:cNvCxnSpPr/>
          <p:nvPr/>
        </p:nvCxnSpPr>
        <p:spPr>
          <a:xfrm rot="16200000" flipH="1" flipV="1">
            <a:off x="5547206" y="3586864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8"/>
          <p:cNvCxnSpPr/>
          <p:nvPr/>
        </p:nvCxnSpPr>
        <p:spPr>
          <a:xfrm rot="16200000" flipH="1" flipV="1">
            <a:off x="4553796" y="3279413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68"/>
          <p:cNvCxnSpPr/>
          <p:nvPr/>
        </p:nvCxnSpPr>
        <p:spPr>
          <a:xfrm rot="16200000" flipH="1" flipV="1">
            <a:off x="2256496" y="2242971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68"/>
          <p:cNvCxnSpPr/>
          <p:nvPr/>
        </p:nvCxnSpPr>
        <p:spPr>
          <a:xfrm rot="16200000" flipH="1">
            <a:off x="4871035" y="184735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68"/>
          <p:cNvCxnSpPr/>
          <p:nvPr/>
        </p:nvCxnSpPr>
        <p:spPr>
          <a:xfrm rot="16200000" flipV="1">
            <a:off x="7586864" y="2694166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itle 1"/>
          <p:cNvSpPr txBox="1">
            <a:spLocks/>
          </p:cNvSpPr>
          <p:nvPr/>
        </p:nvSpPr>
        <p:spPr>
          <a:xfrm>
            <a:off x="100537" y="5715000"/>
            <a:ext cx="88392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Nodes are arranged from left to right in lexicographic order.  </a:t>
            </a:r>
            <a:endParaRPr lang="en-US" b="0" i="0" dirty="0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100536" y="5702062"/>
            <a:ext cx="8891063" cy="5592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0" i="0" dirty="0" smtClean="0">
                <a:latin typeface="+mn-lt"/>
              </a:rPr>
              <a:t>What are we trying to find in this graph?   </a:t>
            </a:r>
            <a:endParaRPr lang="en-US" sz="2800" b="0" i="0" dirty="0">
              <a:latin typeface="+mn-lt"/>
            </a:endParaRPr>
          </a:p>
        </p:txBody>
      </p:sp>
      <p:sp>
        <p:nvSpPr>
          <p:cNvPr id="92" name="Content Placeholder 3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9906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lvl="1" indent="0">
              <a:buNone/>
              <a:defRPr/>
            </a:pPr>
            <a:r>
              <a:rPr lang="en-US" dirty="0" smtClean="0"/>
              <a:t>A </a:t>
            </a:r>
            <a:r>
              <a:rPr lang="en-US" b="1" dirty="0"/>
              <a:t>Hamiltonian </a:t>
            </a:r>
            <a:r>
              <a:rPr lang="en-US" b="1" dirty="0" smtClean="0"/>
              <a:t>path: </a:t>
            </a:r>
            <a:r>
              <a:rPr lang="en-US" dirty="0" smtClean="0"/>
              <a:t>a path that visits each node in a graph exactly </a:t>
            </a:r>
            <a:r>
              <a:rPr lang="en-US" dirty="0"/>
              <a:t>once.</a:t>
            </a:r>
          </a:p>
          <a:p>
            <a:pPr marL="457200" lvl="1" indent="0">
              <a:buNone/>
              <a:defRPr/>
            </a:pP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3505200" y="2378102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930596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4065344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4236960" y="2378102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4381326" y="2378102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4525692" y="237810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4689294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4824042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4995658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167274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5338890" y="237810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5502492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5637240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5808856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5943600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91" grpId="0" animBg="1"/>
      <p:bldP spid="92" grpId="0" build="p" animBg="1"/>
      <p:bldP spid="94" grpId="0"/>
      <p:bldP spid="95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/>
      <p:bldP spid="124" grpId="0"/>
      <p:bldP spid="125" grpId="0"/>
      <p:bldP spid="126" grpId="0"/>
      <p:bldP spid="1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Hamiltonian Path Problem    </a:t>
            </a:r>
            <a:endParaRPr lang="en-US" b="0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852041" cy="1292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+mj-lt"/>
              </a:rPr>
              <a:t>Hamiltonian Path Problem</a:t>
            </a:r>
            <a:r>
              <a:rPr lang="en-US" sz="2600" b="0" i="0" dirty="0">
                <a:latin typeface="+mj-lt"/>
              </a:rPr>
              <a:t>. </a:t>
            </a:r>
            <a:r>
              <a:rPr lang="en-US" sz="2600" b="0" i="0" dirty="0" smtClean="0">
                <a:latin typeface="+mj-lt"/>
              </a:rPr>
              <a:t>Find </a:t>
            </a:r>
            <a:r>
              <a:rPr lang="en-US" sz="2600" b="0" i="0" dirty="0">
                <a:latin typeface="+mj-lt"/>
              </a:rPr>
              <a:t>a Hamiltonian path in a graph.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</a:t>
            </a:r>
            <a:r>
              <a:rPr lang="en-US" sz="2600" b="0" i="0" dirty="0" smtClean="0">
                <a:latin typeface="+mj-lt"/>
              </a:rPr>
              <a:t>graph.  </a:t>
            </a: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0000FF"/>
                </a:solidFill>
                <a:latin typeface="+mj-lt"/>
              </a:rPr>
              <a:t>node</a:t>
            </a:r>
            <a:r>
              <a:rPr lang="en-US" sz="2600" b="0" i="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600" b="0" i="0" dirty="0">
                <a:latin typeface="+mj-lt"/>
              </a:rPr>
              <a:t>in </a:t>
            </a:r>
            <a:r>
              <a:rPr lang="en-US" sz="2600" b="0" i="0" dirty="0" smtClean="0">
                <a:latin typeface="+mj-lt"/>
              </a:rPr>
              <a:t>the graph exactly once. </a:t>
            </a:r>
            <a:endParaRPr lang="en-US" sz="2600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685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143"/>
          <p:cNvSpPr>
            <a:spLocks noChangeAspect="1"/>
          </p:cNvSpPr>
          <p:nvPr/>
        </p:nvSpPr>
        <p:spPr bwMode="auto">
          <a:xfrm>
            <a:off x="3662362" y="3567300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Oval 144"/>
          <p:cNvSpPr>
            <a:spLocks noChangeAspect="1"/>
          </p:cNvSpPr>
          <p:nvPr/>
        </p:nvSpPr>
        <p:spPr bwMode="auto">
          <a:xfrm>
            <a:off x="1893887" y="2363975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Oval 145"/>
          <p:cNvSpPr>
            <a:spLocks noChangeAspect="1"/>
          </p:cNvSpPr>
          <p:nvPr/>
        </p:nvSpPr>
        <p:spPr bwMode="auto">
          <a:xfrm>
            <a:off x="141287" y="3537137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Oval 146"/>
          <p:cNvSpPr>
            <a:spLocks noChangeAspect="1"/>
          </p:cNvSpPr>
          <p:nvPr/>
        </p:nvSpPr>
        <p:spPr bwMode="auto">
          <a:xfrm>
            <a:off x="827087" y="553421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Oval 147"/>
          <p:cNvSpPr>
            <a:spLocks noChangeAspect="1"/>
          </p:cNvSpPr>
          <p:nvPr/>
        </p:nvSpPr>
        <p:spPr bwMode="auto">
          <a:xfrm>
            <a:off x="2976562" y="5534212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Oval 148"/>
          <p:cNvSpPr>
            <a:spLocks noChangeAspect="1"/>
          </p:cNvSpPr>
          <p:nvPr/>
        </p:nvSpPr>
        <p:spPr bwMode="auto">
          <a:xfrm>
            <a:off x="2640012" y="507542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Oval 149"/>
          <p:cNvSpPr>
            <a:spLocks noChangeAspect="1"/>
          </p:cNvSpPr>
          <p:nvPr/>
        </p:nvSpPr>
        <p:spPr bwMode="auto">
          <a:xfrm>
            <a:off x="2778124" y="434517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Oval 150"/>
          <p:cNvSpPr>
            <a:spLocks noChangeAspect="1"/>
          </p:cNvSpPr>
          <p:nvPr/>
        </p:nvSpPr>
        <p:spPr bwMode="auto">
          <a:xfrm>
            <a:off x="3098799" y="3719700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Oval 151"/>
          <p:cNvSpPr>
            <a:spLocks noChangeAspect="1"/>
          </p:cNvSpPr>
          <p:nvPr/>
        </p:nvSpPr>
        <p:spPr bwMode="auto">
          <a:xfrm>
            <a:off x="2457449" y="33847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Oval 152"/>
          <p:cNvSpPr>
            <a:spLocks noChangeAspect="1"/>
          </p:cNvSpPr>
          <p:nvPr/>
        </p:nvSpPr>
        <p:spPr bwMode="auto">
          <a:xfrm>
            <a:off x="1893887" y="289896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Oval 153"/>
          <p:cNvSpPr>
            <a:spLocks noChangeAspect="1"/>
          </p:cNvSpPr>
          <p:nvPr/>
        </p:nvSpPr>
        <p:spPr bwMode="auto">
          <a:xfrm>
            <a:off x="1376362" y="3368862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Oval 154"/>
          <p:cNvSpPr>
            <a:spLocks noChangeAspect="1"/>
          </p:cNvSpPr>
          <p:nvPr/>
        </p:nvSpPr>
        <p:spPr bwMode="auto">
          <a:xfrm>
            <a:off x="720724" y="37022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Oval 155"/>
          <p:cNvSpPr>
            <a:spLocks noChangeAspect="1"/>
          </p:cNvSpPr>
          <p:nvPr/>
        </p:nvSpPr>
        <p:spPr bwMode="auto">
          <a:xfrm>
            <a:off x="1025524" y="437692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Oval 156"/>
          <p:cNvSpPr>
            <a:spLocks noChangeAspect="1"/>
          </p:cNvSpPr>
          <p:nvPr/>
        </p:nvSpPr>
        <p:spPr bwMode="auto">
          <a:xfrm>
            <a:off x="1177924" y="506272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" name="Oval 157"/>
          <p:cNvSpPr>
            <a:spLocks noChangeAspect="1"/>
          </p:cNvSpPr>
          <p:nvPr/>
        </p:nvSpPr>
        <p:spPr bwMode="auto">
          <a:xfrm>
            <a:off x="1909762" y="49992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" name="Oval 158"/>
          <p:cNvSpPr>
            <a:spLocks noChangeAspect="1"/>
          </p:cNvSpPr>
          <p:nvPr/>
        </p:nvSpPr>
        <p:spPr bwMode="auto">
          <a:xfrm>
            <a:off x="1893887" y="4543612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Oval 159"/>
          <p:cNvSpPr>
            <a:spLocks noChangeAspect="1"/>
          </p:cNvSpPr>
          <p:nvPr/>
        </p:nvSpPr>
        <p:spPr bwMode="auto">
          <a:xfrm>
            <a:off x="2336799" y="42229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Oval 160"/>
          <p:cNvSpPr>
            <a:spLocks noChangeAspect="1"/>
          </p:cNvSpPr>
          <p:nvPr/>
        </p:nvSpPr>
        <p:spPr bwMode="auto">
          <a:xfrm>
            <a:off x="2184399" y="3751450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Oval 161"/>
          <p:cNvSpPr>
            <a:spLocks noChangeAspect="1"/>
          </p:cNvSpPr>
          <p:nvPr/>
        </p:nvSpPr>
        <p:spPr bwMode="auto">
          <a:xfrm>
            <a:off x="1665287" y="374986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Oval 162"/>
          <p:cNvSpPr>
            <a:spLocks noChangeAspect="1"/>
          </p:cNvSpPr>
          <p:nvPr/>
        </p:nvSpPr>
        <p:spPr bwMode="auto">
          <a:xfrm>
            <a:off x="1468437" y="4237225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75" name="Straight Connector 163"/>
          <p:cNvCxnSpPr>
            <a:cxnSpLocks noChangeShapeType="1"/>
            <a:stCxn id="56" idx="6"/>
            <a:endCxn id="55" idx="1"/>
          </p:cNvCxnSpPr>
          <p:nvPr/>
        </p:nvCxnSpPr>
        <p:spPr bwMode="auto">
          <a:xfrm>
            <a:off x="2078037" y="2456050"/>
            <a:ext cx="1611312" cy="11382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76" name="Straight Connector 164"/>
          <p:cNvCxnSpPr>
            <a:cxnSpLocks noChangeShapeType="1"/>
            <a:stCxn id="59" idx="7"/>
            <a:endCxn id="55" idx="4"/>
          </p:cNvCxnSpPr>
          <p:nvPr/>
        </p:nvCxnSpPr>
        <p:spPr bwMode="auto">
          <a:xfrm flipV="1">
            <a:off x="3132137" y="3749862"/>
            <a:ext cx="620712" cy="18113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77" name="Straight Connector 165"/>
          <p:cNvCxnSpPr>
            <a:cxnSpLocks noChangeShapeType="1"/>
            <a:stCxn id="58" idx="6"/>
            <a:endCxn id="59" idx="2"/>
          </p:cNvCxnSpPr>
          <p:nvPr/>
        </p:nvCxnSpPr>
        <p:spPr bwMode="auto">
          <a:xfrm>
            <a:off x="1011237" y="5626287"/>
            <a:ext cx="1965325" cy="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78" name="Straight Connector 166"/>
          <p:cNvCxnSpPr>
            <a:cxnSpLocks noChangeShapeType="1"/>
            <a:stCxn id="57" idx="4"/>
            <a:endCxn id="58" idx="1"/>
          </p:cNvCxnSpPr>
          <p:nvPr/>
        </p:nvCxnSpPr>
        <p:spPr bwMode="auto">
          <a:xfrm>
            <a:off x="231774" y="3719700"/>
            <a:ext cx="622300" cy="18415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79" name="Straight Connector 167"/>
          <p:cNvCxnSpPr>
            <a:cxnSpLocks noChangeShapeType="1"/>
            <a:stCxn id="57" idx="7"/>
            <a:endCxn id="56" idx="2"/>
          </p:cNvCxnSpPr>
          <p:nvPr/>
        </p:nvCxnSpPr>
        <p:spPr bwMode="auto">
          <a:xfrm flipV="1">
            <a:off x="296862" y="2456050"/>
            <a:ext cx="1597025" cy="11064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0" name="Straight Connector 168"/>
          <p:cNvCxnSpPr>
            <a:cxnSpLocks noChangeShapeType="1"/>
            <a:stCxn id="64" idx="5"/>
            <a:endCxn id="63" idx="1"/>
          </p:cNvCxnSpPr>
          <p:nvPr/>
        </p:nvCxnSpPr>
        <p:spPr bwMode="auto">
          <a:xfrm>
            <a:off x="2051049" y="3054537"/>
            <a:ext cx="433388" cy="3571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1" name="Straight Connector 169"/>
          <p:cNvCxnSpPr>
            <a:cxnSpLocks noChangeShapeType="1"/>
            <a:stCxn id="65" idx="7"/>
            <a:endCxn id="64" idx="3"/>
          </p:cNvCxnSpPr>
          <p:nvPr/>
        </p:nvCxnSpPr>
        <p:spPr bwMode="auto">
          <a:xfrm flipV="1">
            <a:off x="1533524" y="3054537"/>
            <a:ext cx="387350" cy="3413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82" name="Straight Connector 170"/>
          <p:cNvCxnSpPr>
            <a:cxnSpLocks noChangeShapeType="1"/>
            <a:stCxn id="65" idx="5"/>
            <a:endCxn id="73" idx="1"/>
          </p:cNvCxnSpPr>
          <p:nvPr/>
        </p:nvCxnSpPr>
        <p:spPr bwMode="auto">
          <a:xfrm>
            <a:off x="1533524" y="3526025"/>
            <a:ext cx="158750" cy="2508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83" name="Straight Connector 171"/>
          <p:cNvCxnSpPr>
            <a:cxnSpLocks noChangeShapeType="1"/>
            <a:stCxn id="57" idx="5"/>
            <a:endCxn id="66" idx="2"/>
          </p:cNvCxnSpPr>
          <p:nvPr/>
        </p:nvCxnSpPr>
        <p:spPr bwMode="auto">
          <a:xfrm>
            <a:off x="296862" y="3692712"/>
            <a:ext cx="423862" cy="1016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84" name="Straight Connector 172"/>
          <p:cNvCxnSpPr>
            <a:cxnSpLocks noChangeShapeType="1"/>
            <a:stCxn id="58" idx="7"/>
            <a:endCxn id="68" idx="3"/>
          </p:cNvCxnSpPr>
          <p:nvPr/>
        </p:nvCxnSpPr>
        <p:spPr bwMode="auto">
          <a:xfrm flipV="1">
            <a:off x="984249" y="5218300"/>
            <a:ext cx="219075" cy="3429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5" name="Straight Connector 173"/>
          <p:cNvCxnSpPr>
            <a:cxnSpLocks noChangeShapeType="1"/>
            <a:stCxn id="59" idx="1"/>
            <a:endCxn id="60" idx="5"/>
          </p:cNvCxnSpPr>
          <p:nvPr/>
        </p:nvCxnSpPr>
        <p:spPr bwMode="auto">
          <a:xfrm flipH="1" flipV="1">
            <a:off x="2797174" y="5232587"/>
            <a:ext cx="206375" cy="3286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86" name="Straight Connector 174"/>
          <p:cNvCxnSpPr>
            <a:cxnSpLocks noChangeShapeType="1"/>
            <a:stCxn id="55" idx="2"/>
            <a:endCxn id="62" idx="6"/>
          </p:cNvCxnSpPr>
          <p:nvPr/>
        </p:nvCxnSpPr>
        <p:spPr bwMode="auto">
          <a:xfrm flipH="1">
            <a:off x="3281362" y="3657787"/>
            <a:ext cx="381000" cy="1524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87" name="Straight Connector 175"/>
          <p:cNvCxnSpPr>
            <a:cxnSpLocks noChangeShapeType="1"/>
            <a:stCxn id="56" idx="4"/>
            <a:endCxn id="64" idx="0"/>
          </p:cNvCxnSpPr>
          <p:nvPr/>
        </p:nvCxnSpPr>
        <p:spPr bwMode="auto">
          <a:xfrm>
            <a:off x="1985962" y="2546537"/>
            <a:ext cx="0" cy="3524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8" name="Straight Connector 176"/>
          <p:cNvCxnSpPr>
            <a:cxnSpLocks noChangeShapeType="1"/>
            <a:stCxn id="65" idx="3"/>
            <a:endCxn id="66" idx="6"/>
          </p:cNvCxnSpPr>
          <p:nvPr/>
        </p:nvCxnSpPr>
        <p:spPr bwMode="auto">
          <a:xfrm flipH="1">
            <a:off x="903287" y="3526025"/>
            <a:ext cx="500062" cy="2682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9" name="Straight Connector 177"/>
          <p:cNvCxnSpPr>
            <a:cxnSpLocks noChangeShapeType="1"/>
            <a:stCxn id="67" idx="1"/>
            <a:endCxn id="66" idx="4"/>
          </p:cNvCxnSpPr>
          <p:nvPr/>
        </p:nvCxnSpPr>
        <p:spPr bwMode="auto">
          <a:xfrm flipH="1" flipV="1">
            <a:off x="812799" y="3884800"/>
            <a:ext cx="238125" cy="5175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90" name="Straight Connector 178"/>
          <p:cNvCxnSpPr>
            <a:cxnSpLocks noChangeShapeType="1"/>
            <a:stCxn id="68" idx="0"/>
            <a:endCxn id="67" idx="4"/>
          </p:cNvCxnSpPr>
          <p:nvPr/>
        </p:nvCxnSpPr>
        <p:spPr bwMode="auto">
          <a:xfrm flipH="1" flipV="1">
            <a:off x="1116012" y="4559487"/>
            <a:ext cx="152400" cy="503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91" name="Straight Connector 179"/>
          <p:cNvCxnSpPr>
            <a:cxnSpLocks noChangeShapeType="1"/>
            <a:stCxn id="69" idx="2"/>
            <a:endCxn id="68" idx="6"/>
          </p:cNvCxnSpPr>
          <p:nvPr/>
        </p:nvCxnSpPr>
        <p:spPr bwMode="auto">
          <a:xfrm flipH="1">
            <a:off x="1360487" y="5091300"/>
            <a:ext cx="549275" cy="619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2" name="Straight Connector 180"/>
          <p:cNvCxnSpPr>
            <a:cxnSpLocks noChangeShapeType="1"/>
            <a:stCxn id="60" idx="2"/>
            <a:endCxn id="69" idx="6"/>
          </p:cNvCxnSpPr>
          <p:nvPr/>
        </p:nvCxnSpPr>
        <p:spPr bwMode="auto">
          <a:xfrm flipH="1" flipV="1">
            <a:off x="2092324" y="5091300"/>
            <a:ext cx="547688" cy="762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3" name="Straight Connector 181"/>
          <p:cNvCxnSpPr>
            <a:cxnSpLocks noChangeShapeType="1"/>
            <a:stCxn id="61" idx="4"/>
            <a:endCxn id="60" idx="0"/>
          </p:cNvCxnSpPr>
          <p:nvPr/>
        </p:nvCxnSpPr>
        <p:spPr bwMode="auto">
          <a:xfrm flipH="1">
            <a:off x="2732087" y="4527737"/>
            <a:ext cx="138112" cy="5476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4" name="Straight Connector 182"/>
          <p:cNvCxnSpPr>
            <a:cxnSpLocks noChangeShapeType="1"/>
            <a:stCxn id="62" idx="3"/>
            <a:endCxn id="61" idx="7"/>
          </p:cNvCxnSpPr>
          <p:nvPr/>
        </p:nvCxnSpPr>
        <p:spPr bwMode="auto">
          <a:xfrm flipH="1">
            <a:off x="2933699" y="3875275"/>
            <a:ext cx="192088" cy="4968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5" name="Straight Connector 183"/>
          <p:cNvCxnSpPr>
            <a:cxnSpLocks noChangeShapeType="1"/>
            <a:stCxn id="63" idx="6"/>
            <a:endCxn id="62" idx="1"/>
          </p:cNvCxnSpPr>
          <p:nvPr/>
        </p:nvCxnSpPr>
        <p:spPr bwMode="auto">
          <a:xfrm>
            <a:off x="2640012" y="3476812"/>
            <a:ext cx="485775" cy="26987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6" name="Straight Connector 184"/>
          <p:cNvCxnSpPr>
            <a:cxnSpLocks noChangeShapeType="1"/>
            <a:stCxn id="72" idx="7"/>
            <a:endCxn id="63" idx="3"/>
          </p:cNvCxnSpPr>
          <p:nvPr/>
        </p:nvCxnSpPr>
        <p:spPr bwMode="auto">
          <a:xfrm flipV="1">
            <a:off x="2341562" y="3540312"/>
            <a:ext cx="142875" cy="2365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7" name="Straight Connector 185"/>
          <p:cNvCxnSpPr>
            <a:cxnSpLocks noChangeShapeType="1"/>
            <a:stCxn id="71" idx="6"/>
            <a:endCxn id="61" idx="2"/>
          </p:cNvCxnSpPr>
          <p:nvPr/>
        </p:nvCxnSpPr>
        <p:spPr bwMode="auto">
          <a:xfrm>
            <a:off x="2519362" y="4315012"/>
            <a:ext cx="258762" cy="122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98" name="Straight Connector 186"/>
          <p:cNvCxnSpPr>
            <a:cxnSpLocks noChangeShapeType="1"/>
            <a:stCxn id="70" idx="4"/>
            <a:endCxn id="69" idx="0"/>
          </p:cNvCxnSpPr>
          <p:nvPr/>
        </p:nvCxnSpPr>
        <p:spPr bwMode="auto">
          <a:xfrm>
            <a:off x="1985962" y="4727762"/>
            <a:ext cx="14287" cy="2714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99" name="Straight Connector 187"/>
          <p:cNvCxnSpPr>
            <a:cxnSpLocks noChangeShapeType="1"/>
            <a:stCxn id="67" idx="6"/>
            <a:endCxn id="74" idx="2"/>
          </p:cNvCxnSpPr>
          <p:nvPr/>
        </p:nvCxnSpPr>
        <p:spPr bwMode="auto">
          <a:xfrm flipV="1">
            <a:off x="1208087" y="4329300"/>
            <a:ext cx="260350" cy="1381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0" name="Straight Connector 188"/>
          <p:cNvCxnSpPr>
            <a:cxnSpLocks noChangeShapeType="1"/>
            <a:stCxn id="70" idx="7"/>
            <a:endCxn id="71" idx="3"/>
          </p:cNvCxnSpPr>
          <p:nvPr/>
        </p:nvCxnSpPr>
        <p:spPr bwMode="auto">
          <a:xfrm flipV="1">
            <a:off x="2051049" y="4378512"/>
            <a:ext cx="312738" cy="1920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1" name="Straight Connector 189"/>
          <p:cNvCxnSpPr>
            <a:cxnSpLocks noChangeShapeType="1"/>
            <a:stCxn id="73" idx="6"/>
            <a:endCxn id="72" idx="2"/>
          </p:cNvCxnSpPr>
          <p:nvPr/>
        </p:nvCxnSpPr>
        <p:spPr bwMode="auto">
          <a:xfrm>
            <a:off x="1849437" y="3840350"/>
            <a:ext cx="334962" cy="15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102" name="Straight Connector 190"/>
          <p:cNvCxnSpPr>
            <a:cxnSpLocks noChangeShapeType="1"/>
            <a:stCxn id="71" idx="1"/>
            <a:endCxn id="72" idx="4"/>
          </p:cNvCxnSpPr>
          <p:nvPr/>
        </p:nvCxnSpPr>
        <p:spPr bwMode="auto">
          <a:xfrm flipH="1" flipV="1">
            <a:off x="2276474" y="3934012"/>
            <a:ext cx="87313" cy="3159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3" name="Straight Connector 191"/>
          <p:cNvCxnSpPr>
            <a:cxnSpLocks noChangeShapeType="1"/>
            <a:stCxn id="74" idx="0"/>
            <a:endCxn id="73" idx="3"/>
          </p:cNvCxnSpPr>
          <p:nvPr/>
        </p:nvCxnSpPr>
        <p:spPr bwMode="auto">
          <a:xfrm flipV="1">
            <a:off x="1558924" y="3905437"/>
            <a:ext cx="133350" cy="3317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104" name="Straight Connector 192"/>
          <p:cNvCxnSpPr>
            <a:cxnSpLocks noChangeShapeType="1"/>
            <a:endCxn id="70" idx="1"/>
          </p:cNvCxnSpPr>
          <p:nvPr/>
        </p:nvCxnSpPr>
        <p:spPr bwMode="auto">
          <a:xfrm>
            <a:off x="1620837" y="4375337"/>
            <a:ext cx="300037" cy="1952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sp>
        <p:nvSpPr>
          <p:cNvPr id="106" name="Title 1"/>
          <p:cNvSpPr txBox="1">
            <a:spLocks/>
          </p:cNvSpPr>
          <p:nvPr/>
        </p:nvSpPr>
        <p:spPr>
          <a:xfrm>
            <a:off x="683835" y="2286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Does This Graph Have a Hamiltonian Path?    </a:t>
            </a:r>
            <a:endParaRPr lang="en-US" b="0" i="0" dirty="0"/>
          </a:p>
        </p:txBody>
      </p:sp>
      <p:sp>
        <p:nvSpPr>
          <p:cNvPr id="7" name="TextBox 6"/>
          <p:cNvSpPr txBox="1"/>
          <p:nvPr/>
        </p:nvSpPr>
        <p:spPr>
          <a:xfrm>
            <a:off x="188999" y="5987227"/>
            <a:ext cx="3531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 smtClean="0">
                <a:latin typeface="+mj-lt"/>
              </a:rPr>
              <a:t>Icosian</a:t>
            </a:r>
            <a:r>
              <a:rPr lang="en-US" sz="2000" b="0" i="0" dirty="0" smtClean="0">
                <a:latin typeface="+mj-lt"/>
              </a:rPr>
              <a:t> game (1857)</a:t>
            </a:r>
            <a:endParaRPr lang="en-US" sz="2000" b="0" i="0" dirty="0">
              <a:latin typeface="+mj-lt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31620" y="1021889"/>
            <a:ext cx="8852041" cy="1292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+mj-lt"/>
              </a:rPr>
              <a:t>Hamiltonian Path Problem</a:t>
            </a:r>
            <a:r>
              <a:rPr lang="en-US" sz="2600" b="0" i="0" dirty="0">
                <a:latin typeface="+mj-lt"/>
              </a:rPr>
              <a:t>. </a:t>
            </a:r>
            <a:r>
              <a:rPr lang="en-US" sz="2600" b="0" i="0" dirty="0" smtClean="0">
                <a:latin typeface="+mj-lt"/>
              </a:rPr>
              <a:t>Find </a:t>
            </a:r>
            <a:r>
              <a:rPr lang="en-US" sz="2600" b="0" i="0" dirty="0">
                <a:latin typeface="+mj-lt"/>
              </a:rPr>
              <a:t>a Hamiltonian path in a graph. </a:t>
            </a:r>
          </a:p>
          <a:p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</a:t>
            </a:r>
            <a:r>
              <a:rPr lang="en-US" sz="2600" b="0" i="0" dirty="0" smtClean="0">
                <a:latin typeface="+mj-lt"/>
              </a:rPr>
              <a:t>graph.  </a:t>
            </a:r>
            <a:endParaRPr lang="en-US" sz="2600" b="0" i="0" dirty="0">
              <a:latin typeface="+mj-lt"/>
            </a:endParaRPr>
          </a:p>
          <a:p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0000FF"/>
                </a:solidFill>
                <a:latin typeface="+mj-lt"/>
              </a:rPr>
              <a:t>node</a:t>
            </a:r>
            <a:r>
              <a:rPr lang="en-US" sz="2600" b="0" i="0" dirty="0">
                <a:latin typeface="+mj-lt"/>
              </a:rPr>
              <a:t> in </a:t>
            </a:r>
            <a:r>
              <a:rPr lang="en-US" sz="2600" b="0" i="0" dirty="0" smtClean="0">
                <a:latin typeface="+mj-lt"/>
              </a:rPr>
              <a:t>the graph exactly once. </a:t>
            </a:r>
            <a:endParaRPr lang="en-US" sz="2600" b="0" i="0" dirty="0">
              <a:latin typeface="+mj-lt"/>
            </a:endParaRPr>
          </a:p>
        </p:txBody>
      </p:sp>
      <p:cxnSp>
        <p:nvCxnSpPr>
          <p:cNvPr id="209" name="Straight Connector 163"/>
          <p:cNvCxnSpPr>
            <a:cxnSpLocks noChangeShapeType="1"/>
          </p:cNvCxnSpPr>
          <p:nvPr/>
        </p:nvCxnSpPr>
        <p:spPr bwMode="auto">
          <a:xfrm>
            <a:off x="2068325" y="2456050"/>
            <a:ext cx="1611312" cy="1138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cxnSp>
        <p:nvCxnSpPr>
          <p:cNvPr id="210" name="Straight Connector 164"/>
          <p:cNvCxnSpPr>
            <a:cxnSpLocks noChangeShapeType="1"/>
          </p:cNvCxnSpPr>
          <p:nvPr/>
        </p:nvCxnSpPr>
        <p:spPr bwMode="auto">
          <a:xfrm flipV="1">
            <a:off x="3122425" y="3749862"/>
            <a:ext cx="620712" cy="1811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11" name="Straight Connector 165"/>
          <p:cNvCxnSpPr>
            <a:cxnSpLocks noChangeShapeType="1"/>
          </p:cNvCxnSpPr>
          <p:nvPr/>
        </p:nvCxnSpPr>
        <p:spPr bwMode="auto">
          <a:xfrm>
            <a:off x="1001525" y="5626287"/>
            <a:ext cx="1965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2" name="Straight Connector 166"/>
          <p:cNvCxnSpPr>
            <a:cxnSpLocks noChangeShapeType="1"/>
          </p:cNvCxnSpPr>
          <p:nvPr/>
        </p:nvCxnSpPr>
        <p:spPr bwMode="auto">
          <a:xfrm>
            <a:off x="222062" y="3719700"/>
            <a:ext cx="622300" cy="1841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3" name="Straight Connector 168"/>
          <p:cNvCxnSpPr>
            <a:cxnSpLocks noChangeShapeType="1"/>
          </p:cNvCxnSpPr>
          <p:nvPr/>
        </p:nvCxnSpPr>
        <p:spPr bwMode="auto">
          <a:xfrm>
            <a:off x="2041337" y="3054537"/>
            <a:ext cx="433388" cy="357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4" name="Straight Connector 171"/>
          <p:cNvCxnSpPr>
            <a:cxnSpLocks noChangeShapeType="1"/>
          </p:cNvCxnSpPr>
          <p:nvPr/>
        </p:nvCxnSpPr>
        <p:spPr bwMode="auto">
          <a:xfrm>
            <a:off x="287150" y="3692712"/>
            <a:ext cx="423862" cy="10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cxnSp>
        <p:nvCxnSpPr>
          <p:cNvPr id="215" name="Straight Connector 175"/>
          <p:cNvCxnSpPr>
            <a:cxnSpLocks noChangeShapeType="1"/>
          </p:cNvCxnSpPr>
          <p:nvPr/>
        </p:nvCxnSpPr>
        <p:spPr bwMode="auto">
          <a:xfrm>
            <a:off x="1976250" y="2546537"/>
            <a:ext cx="0" cy="352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6" name="Straight Connector 178"/>
          <p:cNvCxnSpPr>
            <a:cxnSpLocks noChangeShapeType="1"/>
          </p:cNvCxnSpPr>
          <p:nvPr/>
        </p:nvCxnSpPr>
        <p:spPr bwMode="auto">
          <a:xfrm flipH="1" flipV="1">
            <a:off x="1106300" y="4559487"/>
            <a:ext cx="152400" cy="503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17" name="Straight Connector 179"/>
          <p:cNvCxnSpPr>
            <a:cxnSpLocks noChangeShapeType="1"/>
          </p:cNvCxnSpPr>
          <p:nvPr/>
        </p:nvCxnSpPr>
        <p:spPr bwMode="auto">
          <a:xfrm flipH="1">
            <a:off x="1350775" y="5091300"/>
            <a:ext cx="549275" cy="61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8" name="Straight Connector 180"/>
          <p:cNvCxnSpPr>
            <a:cxnSpLocks noChangeShapeType="1"/>
          </p:cNvCxnSpPr>
          <p:nvPr/>
        </p:nvCxnSpPr>
        <p:spPr bwMode="auto">
          <a:xfrm flipH="1" flipV="1">
            <a:off x="2082612" y="5091300"/>
            <a:ext cx="547688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9" name="Straight Connector 181"/>
          <p:cNvCxnSpPr>
            <a:cxnSpLocks noChangeShapeType="1"/>
          </p:cNvCxnSpPr>
          <p:nvPr/>
        </p:nvCxnSpPr>
        <p:spPr bwMode="auto">
          <a:xfrm flipH="1">
            <a:off x="2722375" y="4527737"/>
            <a:ext cx="138112" cy="5476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0" name="Straight Connector 182"/>
          <p:cNvCxnSpPr>
            <a:cxnSpLocks noChangeShapeType="1"/>
          </p:cNvCxnSpPr>
          <p:nvPr/>
        </p:nvCxnSpPr>
        <p:spPr bwMode="auto">
          <a:xfrm flipH="1">
            <a:off x="2923987" y="3875275"/>
            <a:ext cx="192088" cy="4968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1" name="Straight Connector 183"/>
          <p:cNvCxnSpPr>
            <a:cxnSpLocks noChangeShapeType="1"/>
          </p:cNvCxnSpPr>
          <p:nvPr/>
        </p:nvCxnSpPr>
        <p:spPr bwMode="auto">
          <a:xfrm>
            <a:off x="2630300" y="3476812"/>
            <a:ext cx="485775" cy="269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2" name="Straight Connector 187"/>
          <p:cNvCxnSpPr>
            <a:cxnSpLocks noChangeShapeType="1"/>
          </p:cNvCxnSpPr>
          <p:nvPr/>
        </p:nvCxnSpPr>
        <p:spPr bwMode="auto">
          <a:xfrm flipV="1">
            <a:off x="1198375" y="4329300"/>
            <a:ext cx="260350" cy="138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3" name="Straight Connector 188"/>
          <p:cNvCxnSpPr>
            <a:cxnSpLocks noChangeShapeType="1"/>
          </p:cNvCxnSpPr>
          <p:nvPr/>
        </p:nvCxnSpPr>
        <p:spPr bwMode="auto">
          <a:xfrm flipV="1">
            <a:off x="2041337" y="4378512"/>
            <a:ext cx="312738" cy="1920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4" name="Straight Connector 189"/>
          <p:cNvCxnSpPr>
            <a:cxnSpLocks noChangeShapeType="1"/>
          </p:cNvCxnSpPr>
          <p:nvPr/>
        </p:nvCxnSpPr>
        <p:spPr bwMode="auto">
          <a:xfrm>
            <a:off x="1839725" y="3840350"/>
            <a:ext cx="334962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/>
          </a:ln>
        </p:spPr>
      </p:cxnSp>
      <p:cxnSp>
        <p:nvCxnSpPr>
          <p:cNvPr id="225" name="Straight Connector 190"/>
          <p:cNvCxnSpPr>
            <a:cxnSpLocks noChangeShapeType="1"/>
          </p:cNvCxnSpPr>
          <p:nvPr/>
        </p:nvCxnSpPr>
        <p:spPr bwMode="auto">
          <a:xfrm flipH="1" flipV="1">
            <a:off x="2266762" y="3934012"/>
            <a:ext cx="87313" cy="3159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6" name="Straight Connector 192"/>
          <p:cNvCxnSpPr>
            <a:cxnSpLocks noChangeShapeType="1"/>
          </p:cNvCxnSpPr>
          <p:nvPr/>
        </p:nvCxnSpPr>
        <p:spPr bwMode="auto">
          <a:xfrm>
            <a:off x="1611125" y="4375337"/>
            <a:ext cx="300037" cy="195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105" name="Straight Connector 171"/>
          <p:cNvCxnSpPr>
            <a:cxnSpLocks noChangeShapeType="1"/>
            <a:endCxn id="65" idx="3"/>
          </p:cNvCxnSpPr>
          <p:nvPr/>
        </p:nvCxnSpPr>
        <p:spPr bwMode="auto">
          <a:xfrm flipV="1">
            <a:off x="926587" y="3524689"/>
            <a:ext cx="476511" cy="2585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pic>
        <p:nvPicPr>
          <p:cNvPr id="227" name="Picture 53" descr="IcosianGam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5"/>
          <a:stretch>
            <a:fillRect/>
          </a:stretch>
        </p:blipFill>
        <p:spPr bwMode="auto">
          <a:xfrm>
            <a:off x="41870" y="2388412"/>
            <a:ext cx="3803053" cy="359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3" descr="Hamilton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59725"/>
            <a:ext cx="1066800" cy="146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TextBox 236"/>
          <p:cNvSpPr txBox="1"/>
          <p:nvPr/>
        </p:nvSpPr>
        <p:spPr>
          <a:xfrm>
            <a:off x="3862254" y="4950048"/>
            <a:ext cx="131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smtClean="0">
                <a:latin typeface="+mj-lt"/>
              </a:rPr>
              <a:t>William Hamilton</a:t>
            </a:r>
            <a:endParaRPr lang="en-US" sz="2000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43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143"/>
          <p:cNvSpPr>
            <a:spLocks noChangeAspect="1"/>
          </p:cNvSpPr>
          <p:nvPr/>
        </p:nvSpPr>
        <p:spPr bwMode="auto">
          <a:xfrm>
            <a:off x="3662362" y="3567300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Oval 144"/>
          <p:cNvSpPr>
            <a:spLocks noChangeAspect="1"/>
          </p:cNvSpPr>
          <p:nvPr/>
        </p:nvSpPr>
        <p:spPr bwMode="auto">
          <a:xfrm>
            <a:off x="1893887" y="2363975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Oval 145"/>
          <p:cNvSpPr>
            <a:spLocks noChangeAspect="1"/>
          </p:cNvSpPr>
          <p:nvPr/>
        </p:nvSpPr>
        <p:spPr bwMode="auto">
          <a:xfrm>
            <a:off x="141287" y="3537137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Oval 146"/>
          <p:cNvSpPr>
            <a:spLocks noChangeAspect="1"/>
          </p:cNvSpPr>
          <p:nvPr/>
        </p:nvSpPr>
        <p:spPr bwMode="auto">
          <a:xfrm>
            <a:off x="827087" y="553421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Oval 147"/>
          <p:cNvSpPr>
            <a:spLocks noChangeAspect="1"/>
          </p:cNvSpPr>
          <p:nvPr/>
        </p:nvSpPr>
        <p:spPr bwMode="auto">
          <a:xfrm>
            <a:off x="2976562" y="5534212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Oval 148"/>
          <p:cNvSpPr>
            <a:spLocks noChangeAspect="1"/>
          </p:cNvSpPr>
          <p:nvPr/>
        </p:nvSpPr>
        <p:spPr bwMode="auto">
          <a:xfrm>
            <a:off x="2640012" y="507542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Oval 149"/>
          <p:cNvSpPr>
            <a:spLocks noChangeAspect="1"/>
          </p:cNvSpPr>
          <p:nvPr/>
        </p:nvSpPr>
        <p:spPr bwMode="auto">
          <a:xfrm>
            <a:off x="2778124" y="434517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Oval 150"/>
          <p:cNvSpPr>
            <a:spLocks noChangeAspect="1"/>
          </p:cNvSpPr>
          <p:nvPr/>
        </p:nvSpPr>
        <p:spPr bwMode="auto">
          <a:xfrm>
            <a:off x="3098799" y="3719700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Oval 151"/>
          <p:cNvSpPr>
            <a:spLocks noChangeAspect="1"/>
          </p:cNvSpPr>
          <p:nvPr/>
        </p:nvSpPr>
        <p:spPr bwMode="auto">
          <a:xfrm>
            <a:off x="2457449" y="33847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Oval 152"/>
          <p:cNvSpPr>
            <a:spLocks noChangeAspect="1"/>
          </p:cNvSpPr>
          <p:nvPr/>
        </p:nvSpPr>
        <p:spPr bwMode="auto">
          <a:xfrm>
            <a:off x="1893887" y="289896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Oval 153"/>
          <p:cNvSpPr>
            <a:spLocks noChangeAspect="1"/>
          </p:cNvSpPr>
          <p:nvPr/>
        </p:nvSpPr>
        <p:spPr bwMode="auto">
          <a:xfrm>
            <a:off x="1376362" y="3368862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Oval 154"/>
          <p:cNvSpPr>
            <a:spLocks noChangeAspect="1"/>
          </p:cNvSpPr>
          <p:nvPr/>
        </p:nvSpPr>
        <p:spPr bwMode="auto">
          <a:xfrm>
            <a:off x="720724" y="37022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Oval 155"/>
          <p:cNvSpPr>
            <a:spLocks noChangeAspect="1"/>
          </p:cNvSpPr>
          <p:nvPr/>
        </p:nvSpPr>
        <p:spPr bwMode="auto">
          <a:xfrm>
            <a:off x="1025524" y="437692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Oval 156"/>
          <p:cNvSpPr>
            <a:spLocks noChangeAspect="1"/>
          </p:cNvSpPr>
          <p:nvPr/>
        </p:nvSpPr>
        <p:spPr bwMode="auto">
          <a:xfrm>
            <a:off x="1177924" y="506272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" name="Oval 157"/>
          <p:cNvSpPr>
            <a:spLocks noChangeAspect="1"/>
          </p:cNvSpPr>
          <p:nvPr/>
        </p:nvSpPr>
        <p:spPr bwMode="auto">
          <a:xfrm>
            <a:off x="1909762" y="49992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" name="Oval 158"/>
          <p:cNvSpPr>
            <a:spLocks noChangeAspect="1"/>
          </p:cNvSpPr>
          <p:nvPr/>
        </p:nvSpPr>
        <p:spPr bwMode="auto">
          <a:xfrm>
            <a:off x="1893887" y="4543612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Oval 159"/>
          <p:cNvSpPr>
            <a:spLocks noChangeAspect="1"/>
          </p:cNvSpPr>
          <p:nvPr/>
        </p:nvSpPr>
        <p:spPr bwMode="auto">
          <a:xfrm>
            <a:off x="2336799" y="42229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Oval 160"/>
          <p:cNvSpPr>
            <a:spLocks noChangeAspect="1"/>
          </p:cNvSpPr>
          <p:nvPr/>
        </p:nvSpPr>
        <p:spPr bwMode="auto">
          <a:xfrm>
            <a:off x="2184399" y="3751450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Oval 161"/>
          <p:cNvSpPr>
            <a:spLocks noChangeAspect="1"/>
          </p:cNvSpPr>
          <p:nvPr/>
        </p:nvSpPr>
        <p:spPr bwMode="auto">
          <a:xfrm>
            <a:off x="1665287" y="374986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Oval 162"/>
          <p:cNvSpPr>
            <a:spLocks noChangeAspect="1"/>
          </p:cNvSpPr>
          <p:nvPr/>
        </p:nvSpPr>
        <p:spPr bwMode="auto">
          <a:xfrm>
            <a:off x="1468437" y="4237225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75" name="Straight Connector 163"/>
          <p:cNvCxnSpPr>
            <a:cxnSpLocks noChangeShapeType="1"/>
            <a:stCxn id="56" idx="6"/>
            <a:endCxn id="55" idx="1"/>
          </p:cNvCxnSpPr>
          <p:nvPr/>
        </p:nvCxnSpPr>
        <p:spPr bwMode="auto">
          <a:xfrm>
            <a:off x="2078037" y="2456050"/>
            <a:ext cx="1611312" cy="11382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76" name="Straight Connector 164"/>
          <p:cNvCxnSpPr>
            <a:cxnSpLocks noChangeShapeType="1"/>
            <a:stCxn id="59" idx="7"/>
            <a:endCxn id="55" idx="4"/>
          </p:cNvCxnSpPr>
          <p:nvPr/>
        </p:nvCxnSpPr>
        <p:spPr bwMode="auto">
          <a:xfrm flipV="1">
            <a:off x="3132137" y="3749862"/>
            <a:ext cx="620712" cy="18113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77" name="Straight Connector 165"/>
          <p:cNvCxnSpPr>
            <a:cxnSpLocks noChangeShapeType="1"/>
            <a:stCxn id="58" idx="6"/>
            <a:endCxn id="59" idx="2"/>
          </p:cNvCxnSpPr>
          <p:nvPr/>
        </p:nvCxnSpPr>
        <p:spPr bwMode="auto">
          <a:xfrm>
            <a:off x="1011237" y="5626287"/>
            <a:ext cx="1965325" cy="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78" name="Straight Connector 166"/>
          <p:cNvCxnSpPr>
            <a:cxnSpLocks noChangeShapeType="1"/>
            <a:stCxn id="57" idx="4"/>
            <a:endCxn id="58" idx="1"/>
          </p:cNvCxnSpPr>
          <p:nvPr/>
        </p:nvCxnSpPr>
        <p:spPr bwMode="auto">
          <a:xfrm>
            <a:off x="231774" y="3719700"/>
            <a:ext cx="622300" cy="18415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79" name="Straight Connector 167"/>
          <p:cNvCxnSpPr>
            <a:cxnSpLocks noChangeShapeType="1"/>
            <a:stCxn id="57" idx="7"/>
            <a:endCxn id="56" idx="2"/>
          </p:cNvCxnSpPr>
          <p:nvPr/>
        </p:nvCxnSpPr>
        <p:spPr bwMode="auto">
          <a:xfrm flipV="1">
            <a:off x="296862" y="2456050"/>
            <a:ext cx="1597025" cy="11064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0" name="Straight Connector 168"/>
          <p:cNvCxnSpPr>
            <a:cxnSpLocks noChangeShapeType="1"/>
            <a:stCxn id="64" idx="5"/>
            <a:endCxn id="63" idx="1"/>
          </p:cNvCxnSpPr>
          <p:nvPr/>
        </p:nvCxnSpPr>
        <p:spPr bwMode="auto">
          <a:xfrm>
            <a:off x="2051049" y="3054537"/>
            <a:ext cx="433388" cy="3571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1" name="Straight Connector 169"/>
          <p:cNvCxnSpPr>
            <a:cxnSpLocks noChangeShapeType="1"/>
            <a:stCxn id="65" idx="7"/>
            <a:endCxn id="64" idx="3"/>
          </p:cNvCxnSpPr>
          <p:nvPr/>
        </p:nvCxnSpPr>
        <p:spPr bwMode="auto">
          <a:xfrm flipV="1">
            <a:off x="1533524" y="3054537"/>
            <a:ext cx="387350" cy="3413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82" name="Straight Connector 170"/>
          <p:cNvCxnSpPr>
            <a:cxnSpLocks noChangeShapeType="1"/>
            <a:stCxn id="65" idx="5"/>
            <a:endCxn id="73" idx="1"/>
          </p:cNvCxnSpPr>
          <p:nvPr/>
        </p:nvCxnSpPr>
        <p:spPr bwMode="auto">
          <a:xfrm>
            <a:off x="1533524" y="3526025"/>
            <a:ext cx="158750" cy="2508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83" name="Straight Connector 171"/>
          <p:cNvCxnSpPr>
            <a:cxnSpLocks noChangeShapeType="1"/>
            <a:stCxn id="57" idx="5"/>
            <a:endCxn id="66" idx="2"/>
          </p:cNvCxnSpPr>
          <p:nvPr/>
        </p:nvCxnSpPr>
        <p:spPr bwMode="auto">
          <a:xfrm>
            <a:off x="296862" y="3692712"/>
            <a:ext cx="423862" cy="1016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84" name="Straight Connector 172"/>
          <p:cNvCxnSpPr>
            <a:cxnSpLocks noChangeShapeType="1"/>
            <a:stCxn id="58" idx="7"/>
            <a:endCxn id="68" idx="3"/>
          </p:cNvCxnSpPr>
          <p:nvPr/>
        </p:nvCxnSpPr>
        <p:spPr bwMode="auto">
          <a:xfrm flipV="1">
            <a:off x="984249" y="5218300"/>
            <a:ext cx="219075" cy="3429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5" name="Straight Connector 173"/>
          <p:cNvCxnSpPr>
            <a:cxnSpLocks noChangeShapeType="1"/>
            <a:stCxn id="59" idx="1"/>
            <a:endCxn id="60" idx="5"/>
          </p:cNvCxnSpPr>
          <p:nvPr/>
        </p:nvCxnSpPr>
        <p:spPr bwMode="auto">
          <a:xfrm flipH="1" flipV="1">
            <a:off x="2797174" y="5232587"/>
            <a:ext cx="206375" cy="3286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86" name="Straight Connector 174"/>
          <p:cNvCxnSpPr>
            <a:cxnSpLocks noChangeShapeType="1"/>
            <a:stCxn id="55" idx="2"/>
            <a:endCxn id="62" idx="6"/>
          </p:cNvCxnSpPr>
          <p:nvPr/>
        </p:nvCxnSpPr>
        <p:spPr bwMode="auto">
          <a:xfrm flipH="1">
            <a:off x="3281362" y="3657787"/>
            <a:ext cx="381000" cy="1524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87" name="Straight Connector 175"/>
          <p:cNvCxnSpPr>
            <a:cxnSpLocks noChangeShapeType="1"/>
            <a:stCxn id="56" idx="4"/>
            <a:endCxn id="64" idx="0"/>
          </p:cNvCxnSpPr>
          <p:nvPr/>
        </p:nvCxnSpPr>
        <p:spPr bwMode="auto">
          <a:xfrm>
            <a:off x="1985962" y="2546537"/>
            <a:ext cx="0" cy="3524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8" name="Straight Connector 176"/>
          <p:cNvCxnSpPr>
            <a:cxnSpLocks noChangeShapeType="1"/>
            <a:stCxn id="65" idx="3"/>
            <a:endCxn id="66" idx="6"/>
          </p:cNvCxnSpPr>
          <p:nvPr/>
        </p:nvCxnSpPr>
        <p:spPr bwMode="auto">
          <a:xfrm flipH="1">
            <a:off x="903287" y="3526025"/>
            <a:ext cx="500062" cy="2682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9" name="Straight Connector 177"/>
          <p:cNvCxnSpPr>
            <a:cxnSpLocks noChangeShapeType="1"/>
            <a:stCxn id="67" idx="1"/>
            <a:endCxn id="66" idx="4"/>
          </p:cNvCxnSpPr>
          <p:nvPr/>
        </p:nvCxnSpPr>
        <p:spPr bwMode="auto">
          <a:xfrm flipH="1" flipV="1">
            <a:off x="812799" y="3884800"/>
            <a:ext cx="238125" cy="5175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90" name="Straight Connector 178"/>
          <p:cNvCxnSpPr>
            <a:cxnSpLocks noChangeShapeType="1"/>
            <a:stCxn id="68" idx="0"/>
            <a:endCxn id="67" idx="4"/>
          </p:cNvCxnSpPr>
          <p:nvPr/>
        </p:nvCxnSpPr>
        <p:spPr bwMode="auto">
          <a:xfrm flipH="1" flipV="1">
            <a:off x="1116012" y="4559487"/>
            <a:ext cx="152400" cy="503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91" name="Straight Connector 179"/>
          <p:cNvCxnSpPr>
            <a:cxnSpLocks noChangeShapeType="1"/>
            <a:stCxn id="69" idx="2"/>
            <a:endCxn id="68" idx="6"/>
          </p:cNvCxnSpPr>
          <p:nvPr/>
        </p:nvCxnSpPr>
        <p:spPr bwMode="auto">
          <a:xfrm flipH="1">
            <a:off x="1360487" y="5091300"/>
            <a:ext cx="549275" cy="619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2" name="Straight Connector 180"/>
          <p:cNvCxnSpPr>
            <a:cxnSpLocks noChangeShapeType="1"/>
            <a:stCxn id="60" idx="2"/>
            <a:endCxn id="69" idx="6"/>
          </p:cNvCxnSpPr>
          <p:nvPr/>
        </p:nvCxnSpPr>
        <p:spPr bwMode="auto">
          <a:xfrm flipH="1" flipV="1">
            <a:off x="2092324" y="5091300"/>
            <a:ext cx="547688" cy="762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3" name="Straight Connector 181"/>
          <p:cNvCxnSpPr>
            <a:cxnSpLocks noChangeShapeType="1"/>
            <a:stCxn id="61" idx="4"/>
            <a:endCxn id="60" idx="0"/>
          </p:cNvCxnSpPr>
          <p:nvPr/>
        </p:nvCxnSpPr>
        <p:spPr bwMode="auto">
          <a:xfrm flipH="1">
            <a:off x="2732087" y="4527737"/>
            <a:ext cx="138112" cy="5476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4" name="Straight Connector 182"/>
          <p:cNvCxnSpPr>
            <a:cxnSpLocks noChangeShapeType="1"/>
            <a:stCxn id="62" idx="3"/>
            <a:endCxn id="61" idx="7"/>
          </p:cNvCxnSpPr>
          <p:nvPr/>
        </p:nvCxnSpPr>
        <p:spPr bwMode="auto">
          <a:xfrm flipH="1">
            <a:off x="2933699" y="3875275"/>
            <a:ext cx="192088" cy="4968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5" name="Straight Connector 183"/>
          <p:cNvCxnSpPr>
            <a:cxnSpLocks noChangeShapeType="1"/>
            <a:stCxn id="63" idx="6"/>
            <a:endCxn id="62" idx="1"/>
          </p:cNvCxnSpPr>
          <p:nvPr/>
        </p:nvCxnSpPr>
        <p:spPr bwMode="auto">
          <a:xfrm>
            <a:off x="2640012" y="3476812"/>
            <a:ext cx="485775" cy="26987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6" name="Straight Connector 184"/>
          <p:cNvCxnSpPr>
            <a:cxnSpLocks noChangeShapeType="1"/>
            <a:stCxn id="72" idx="7"/>
            <a:endCxn id="63" idx="3"/>
          </p:cNvCxnSpPr>
          <p:nvPr/>
        </p:nvCxnSpPr>
        <p:spPr bwMode="auto">
          <a:xfrm flipV="1">
            <a:off x="2341562" y="3540312"/>
            <a:ext cx="142875" cy="2365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7" name="Straight Connector 185"/>
          <p:cNvCxnSpPr>
            <a:cxnSpLocks noChangeShapeType="1"/>
            <a:stCxn id="71" idx="6"/>
            <a:endCxn id="61" idx="2"/>
          </p:cNvCxnSpPr>
          <p:nvPr/>
        </p:nvCxnSpPr>
        <p:spPr bwMode="auto">
          <a:xfrm>
            <a:off x="2519362" y="4315012"/>
            <a:ext cx="258762" cy="122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98" name="Straight Connector 186"/>
          <p:cNvCxnSpPr>
            <a:cxnSpLocks noChangeShapeType="1"/>
            <a:stCxn id="70" idx="4"/>
            <a:endCxn id="69" idx="0"/>
          </p:cNvCxnSpPr>
          <p:nvPr/>
        </p:nvCxnSpPr>
        <p:spPr bwMode="auto">
          <a:xfrm>
            <a:off x="1985962" y="4727762"/>
            <a:ext cx="14287" cy="2714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99" name="Straight Connector 187"/>
          <p:cNvCxnSpPr>
            <a:cxnSpLocks noChangeShapeType="1"/>
            <a:stCxn id="67" idx="6"/>
            <a:endCxn id="74" idx="2"/>
          </p:cNvCxnSpPr>
          <p:nvPr/>
        </p:nvCxnSpPr>
        <p:spPr bwMode="auto">
          <a:xfrm flipV="1">
            <a:off x="1208087" y="4329300"/>
            <a:ext cx="260350" cy="1381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0" name="Straight Connector 188"/>
          <p:cNvCxnSpPr>
            <a:cxnSpLocks noChangeShapeType="1"/>
            <a:stCxn id="70" idx="7"/>
            <a:endCxn id="71" idx="3"/>
          </p:cNvCxnSpPr>
          <p:nvPr/>
        </p:nvCxnSpPr>
        <p:spPr bwMode="auto">
          <a:xfrm flipV="1">
            <a:off x="2051049" y="4378512"/>
            <a:ext cx="312738" cy="1920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1" name="Straight Connector 189"/>
          <p:cNvCxnSpPr>
            <a:cxnSpLocks noChangeShapeType="1"/>
            <a:stCxn id="73" idx="6"/>
            <a:endCxn id="72" idx="2"/>
          </p:cNvCxnSpPr>
          <p:nvPr/>
        </p:nvCxnSpPr>
        <p:spPr bwMode="auto">
          <a:xfrm>
            <a:off x="1849437" y="3840350"/>
            <a:ext cx="334962" cy="15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102" name="Straight Connector 190"/>
          <p:cNvCxnSpPr>
            <a:cxnSpLocks noChangeShapeType="1"/>
            <a:stCxn id="71" idx="1"/>
            <a:endCxn id="72" idx="4"/>
          </p:cNvCxnSpPr>
          <p:nvPr/>
        </p:nvCxnSpPr>
        <p:spPr bwMode="auto">
          <a:xfrm flipH="1" flipV="1">
            <a:off x="2276474" y="3934012"/>
            <a:ext cx="87313" cy="3159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3" name="Straight Connector 191"/>
          <p:cNvCxnSpPr>
            <a:cxnSpLocks noChangeShapeType="1"/>
            <a:stCxn id="74" idx="0"/>
            <a:endCxn id="73" idx="3"/>
          </p:cNvCxnSpPr>
          <p:nvPr/>
        </p:nvCxnSpPr>
        <p:spPr bwMode="auto">
          <a:xfrm flipV="1">
            <a:off x="1558924" y="3905437"/>
            <a:ext cx="133350" cy="3317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104" name="Straight Connector 192"/>
          <p:cNvCxnSpPr>
            <a:cxnSpLocks noChangeShapeType="1"/>
            <a:endCxn id="70" idx="1"/>
          </p:cNvCxnSpPr>
          <p:nvPr/>
        </p:nvCxnSpPr>
        <p:spPr bwMode="auto">
          <a:xfrm>
            <a:off x="1620837" y="4375337"/>
            <a:ext cx="300037" cy="1952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sp>
        <p:nvSpPr>
          <p:cNvPr id="106" name="Title 1"/>
          <p:cNvSpPr txBox="1">
            <a:spLocks/>
          </p:cNvSpPr>
          <p:nvPr/>
        </p:nvSpPr>
        <p:spPr>
          <a:xfrm>
            <a:off x="683835" y="2286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Does This Graph Have a Hamiltonian Path?    </a:t>
            </a:r>
            <a:endParaRPr lang="en-US" b="0" i="0" dirty="0"/>
          </a:p>
        </p:txBody>
      </p:sp>
      <p:sp>
        <p:nvSpPr>
          <p:cNvPr id="7" name="TextBox 6"/>
          <p:cNvSpPr txBox="1"/>
          <p:nvPr/>
        </p:nvSpPr>
        <p:spPr>
          <a:xfrm>
            <a:off x="188999" y="5987227"/>
            <a:ext cx="3531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 smtClean="0">
                <a:latin typeface="+mj-lt"/>
              </a:rPr>
              <a:t>Icosian</a:t>
            </a:r>
            <a:r>
              <a:rPr lang="en-US" sz="2000" b="0" i="0" dirty="0" smtClean="0">
                <a:latin typeface="+mj-lt"/>
              </a:rPr>
              <a:t> game (1857)</a:t>
            </a:r>
            <a:endParaRPr lang="en-US" sz="2000" b="0" i="0" dirty="0">
              <a:latin typeface="+mj-lt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31620" y="1021889"/>
            <a:ext cx="8852041" cy="1292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+mj-lt"/>
              </a:rPr>
              <a:t>Hamiltonian Path Problem</a:t>
            </a:r>
            <a:r>
              <a:rPr lang="en-US" sz="2600" b="0" i="0" dirty="0">
                <a:latin typeface="+mj-lt"/>
              </a:rPr>
              <a:t>. </a:t>
            </a:r>
            <a:r>
              <a:rPr lang="en-US" sz="2600" b="0" i="0" dirty="0" smtClean="0">
                <a:latin typeface="+mj-lt"/>
              </a:rPr>
              <a:t>Find </a:t>
            </a:r>
            <a:r>
              <a:rPr lang="en-US" sz="2600" b="0" i="0" dirty="0">
                <a:latin typeface="+mj-lt"/>
              </a:rPr>
              <a:t>a Hamiltonian path in a graph. </a:t>
            </a:r>
          </a:p>
          <a:p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</a:t>
            </a:r>
            <a:r>
              <a:rPr lang="en-US" sz="2600" b="0" i="0" dirty="0" smtClean="0">
                <a:latin typeface="+mj-lt"/>
              </a:rPr>
              <a:t>graph.  </a:t>
            </a:r>
            <a:endParaRPr lang="en-US" sz="2600" b="0" i="0" dirty="0">
              <a:latin typeface="+mj-lt"/>
            </a:endParaRPr>
          </a:p>
          <a:p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0000FF"/>
                </a:solidFill>
                <a:latin typeface="+mj-lt"/>
              </a:rPr>
              <a:t>node</a:t>
            </a:r>
            <a:r>
              <a:rPr lang="en-US" sz="2600" b="0" i="0" dirty="0">
                <a:latin typeface="+mj-lt"/>
              </a:rPr>
              <a:t> in </a:t>
            </a:r>
            <a:r>
              <a:rPr lang="en-US" sz="2600" b="0" i="0" dirty="0" smtClean="0">
                <a:latin typeface="+mj-lt"/>
              </a:rPr>
              <a:t>the graph exactly once. </a:t>
            </a:r>
            <a:endParaRPr lang="en-US" sz="2600" b="0" i="0" dirty="0">
              <a:latin typeface="+mj-lt"/>
            </a:endParaRPr>
          </a:p>
        </p:txBody>
      </p:sp>
      <p:cxnSp>
        <p:nvCxnSpPr>
          <p:cNvPr id="209" name="Straight Connector 163"/>
          <p:cNvCxnSpPr>
            <a:cxnSpLocks noChangeShapeType="1"/>
          </p:cNvCxnSpPr>
          <p:nvPr/>
        </p:nvCxnSpPr>
        <p:spPr bwMode="auto">
          <a:xfrm>
            <a:off x="2068325" y="2456050"/>
            <a:ext cx="1611312" cy="1138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cxnSp>
        <p:nvCxnSpPr>
          <p:cNvPr id="210" name="Straight Connector 164"/>
          <p:cNvCxnSpPr>
            <a:cxnSpLocks noChangeShapeType="1"/>
          </p:cNvCxnSpPr>
          <p:nvPr/>
        </p:nvCxnSpPr>
        <p:spPr bwMode="auto">
          <a:xfrm flipV="1">
            <a:off x="3122425" y="3749862"/>
            <a:ext cx="620712" cy="1811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11" name="Straight Connector 165"/>
          <p:cNvCxnSpPr>
            <a:cxnSpLocks noChangeShapeType="1"/>
          </p:cNvCxnSpPr>
          <p:nvPr/>
        </p:nvCxnSpPr>
        <p:spPr bwMode="auto">
          <a:xfrm>
            <a:off x="1001525" y="5626287"/>
            <a:ext cx="1965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2" name="Straight Connector 166"/>
          <p:cNvCxnSpPr>
            <a:cxnSpLocks noChangeShapeType="1"/>
          </p:cNvCxnSpPr>
          <p:nvPr/>
        </p:nvCxnSpPr>
        <p:spPr bwMode="auto">
          <a:xfrm>
            <a:off x="222062" y="3719700"/>
            <a:ext cx="622300" cy="1841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3" name="Straight Connector 168"/>
          <p:cNvCxnSpPr>
            <a:cxnSpLocks noChangeShapeType="1"/>
          </p:cNvCxnSpPr>
          <p:nvPr/>
        </p:nvCxnSpPr>
        <p:spPr bwMode="auto">
          <a:xfrm>
            <a:off x="2041337" y="3054537"/>
            <a:ext cx="433388" cy="357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4" name="Straight Connector 171"/>
          <p:cNvCxnSpPr>
            <a:cxnSpLocks noChangeShapeType="1"/>
          </p:cNvCxnSpPr>
          <p:nvPr/>
        </p:nvCxnSpPr>
        <p:spPr bwMode="auto">
          <a:xfrm>
            <a:off x="287150" y="3692712"/>
            <a:ext cx="423862" cy="10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cxnSp>
        <p:nvCxnSpPr>
          <p:cNvPr id="215" name="Straight Connector 175"/>
          <p:cNvCxnSpPr>
            <a:cxnSpLocks noChangeShapeType="1"/>
          </p:cNvCxnSpPr>
          <p:nvPr/>
        </p:nvCxnSpPr>
        <p:spPr bwMode="auto">
          <a:xfrm>
            <a:off x="1976250" y="2546537"/>
            <a:ext cx="0" cy="352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6" name="Straight Connector 178"/>
          <p:cNvCxnSpPr>
            <a:cxnSpLocks noChangeShapeType="1"/>
          </p:cNvCxnSpPr>
          <p:nvPr/>
        </p:nvCxnSpPr>
        <p:spPr bwMode="auto">
          <a:xfrm flipH="1" flipV="1">
            <a:off x="1106300" y="4559487"/>
            <a:ext cx="152400" cy="503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17" name="Straight Connector 179"/>
          <p:cNvCxnSpPr>
            <a:cxnSpLocks noChangeShapeType="1"/>
          </p:cNvCxnSpPr>
          <p:nvPr/>
        </p:nvCxnSpPr>
        <p:spPr bwMode="auto">
          <a:xfrm flipH="1">
            <a:off x="1350775" y="5091300"/>
            <a:ext cx="549275" cy="61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8" name="Straight Connector 180"/>
          <p:cNvCxnSpPr>
            <a:cxnSpLocks noChangeShapeType="1"/>
          </p:cNvCxnSpPr>
          <p:nvPr/>
        </p:nvCxnSpPr>
        <p:spPr bwMode="auto">
          <a:xfrm flipH="1" flipV="1">
            <a:off x="2082612" y="5091300"/>
            <a:ext cx="547688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9" name="Straight Connector 181"/>
          <p:cNvCxnSpPr>
            <a:cxnSpLocks noChangeShapeType="1"/>
          </p:cNvCxnSpPr>
          <p:nvPr/>
        </p:nvCxnSpPr>
        <p:spPr bwMode="auto">
          <a:xfrm flipH="1">
            <a:off x="2722375" y="4527737"/>
            <a:ext cx="138112" cy="5476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0" name="Straight Connector 182"/>
          <p:cNvCxnSpPr>
            <a:cxnSpLocks noChangeShapeType="1"/>
          </p:cNvCxnSpPr>
          <p:nvPr/>
        </p:nvCxnSpPr>
        <p:spPr bwMode="auto">
          <a:xfrm flipH="1">
            <a:off x="2923987" y="3875275"/>
            <a:ext cx="192088" cy="4968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1" name="Straight Connector 183"/>
          <p:cNvCxnSpPr>
            <a:cxnSpLocks noChangeShapeType="1"/>
          </p:cNvCxnSpPr>
          <p:nvPr/>
        </p:nvCxnSpPr>
        <p:spPr bwMode="auto">
          <a:xfrm>
            <a:off x="2630300" y="3476812"/>
            <a:ext cx="485775" cy="269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2" name="Straight Connector 187"/>
          <p:cNvCxnSpPr>
            <a:cxnSpLocks noChangeShapeType="1"/>
          </p:cNvCxnSpPr>
          <p:nvPr/>
        </p:nvCxnSpPr>
        <p:spPr bwMode="auto">
          <a:xfrm flipV="1">
            <a:off x="1198375" y="4329300"/>
            <a:ext cx="260350" cy="138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3" name="Straight Connector 188"/>
          <p:cNvCxnSpPr>
            <a:cxnSpLocks noChangeShapeType="1"/>
          </p:cNvCxnSpPr>
          <p:nvPr/>
        </p:nvCxnSpPr>
        <p:spPr bwMode="auto">
          <a:xfrm flipV="1">
            <a:off x="2041337" y="4378512"/>
            <a:ext cx="312738" cy="1920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4" name="Straight Connector 189"/>
          <p:cNvCxnSpPr>
            <a:cxnSpLocks noChangeShapeType="1"/>
          </p:cNvCxnSpPr>
          <p:nvPr/>
        </p:nvCxnSpPr>
        <p:spPr bwMode="auto">
          <a:xfrm>
            <a:off x="1839725" y="3840350"/>
            <a:ext cx="334962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/>
          </a:ln>
        </p:spPr>
      </p:cxnSp>
      <p:cxnSp>
        <p:nvCxnSpPr>
          <p:cNvPr id="225" name="Straight Connector 190"/>
          <p:cNvCxnSpPr>
            <a:cxnSpLocks noChangeShapeType="1"/>
          </p:cNvCxnSpPr>
          <p:nvPr/>
        </p:nvCxnSpPr>
        <p:spPr bwMode="auto">
          <a:xfrm flipH="1" flipV="1">
            <a:off x="2266762" y="3934012"/>
            <a:ext cx="87313" cy="3159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6" name="Straight Connector 192"/>
          <p:cNvCxnSpPr>
            <a:cxnSpLocks noChangeShapeType="1"/>
          </p:cNvCxnSpPr>
          <p:nvPr/>
        </p:nvCxnSpPr>
        <p:spPr bwMode="auto">
          <a:xfrm>
            <a:off x="1611125" y="4375337"/>
            <a:ext cx="300037" cy="195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105" name="Straight Connector 171"/>
          <p:cNvCxnSpPr>
            <a:cxnSpLocks noChangeShapeType="1"/>
            <a:endCxn id="65" idx="3"/>
          </p:cNvCxnSpPr>
          <p:nvPr/>
        </p:nvCxnSpPr>
        <p:spPr bwMode="auto">
          <a:xfrm flipV="1">
            <a:off x="926587" y="3524689"/>
            <a:ext cx="476511" cy="2585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pic>
        <p:nvPicPr>
          <p:cNvPr id="227" name="Picture 53" descr="IcosianGam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5"/>
          <a:stretch>
            <a:fillRect/>
          </a:stretch>
        </p:blipFill>
        <p:spPr bwMode="auto">
          <a:xfrm>
            <a:off x="41870" y="2388412"/>
            <a:ext cx="3803053" cy="359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3" descr="Hamilton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59725"/>
            <a:ext cx="1066800" cy="146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TextBox 236"/>
          <p:cNvSpPr txBox="1"/>
          <p:nvPr/>
        </p:nvSpPr>
        <p:spPr>
          <a:xfrm>
            <a:off x="3862254" y="4950048"/>
            <a:ext cx="131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smtClean="0">
                <a:latin typeface="+mj-lt"/>
              </a:rPr>
              <a:t>William Hamilton</a:t>
            </a:r>
            <a:endParaRPr lang="en-US" sz="2000" b="0" i="0" dirty="0">
              <a:latin typeface="+mj-lt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6021111" y="5877622"/>
            <a:ext cx="249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 smtClean="0">
                <a:latin typeface="+mn-lt"/>
              </a:rPr>
              <a:t>Undirected graph</a:t>
            </a:r>
            <a:endParaRPr lang="en-US" i="0" dirty="0">
              <a:latin typeface="+mn-lt"/>
            </a:endParaRPr>
          </a:p>
        </p:txBody>
      </p:sp>
      <p:sp>
        <p:nvSpPr>
          <p:cNvPr id="188" name="Oval 143"/>
          <p:cNvSpPr>
            <a:spLocks noChangeAspect="1"/>
          </p:cNvSpPr>
          <p:nvPr/>
        </p:nvSpPr>
        <p:spPr bwMode="auto">
          <a:xfrm>
            <a:off x="8847137" y="3606047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9" name="Oval 144"/>
          <p:cNvSpPr>
            <a:spLocks noChangeAspect="1"/>
          </p:cNvSpPr>
          <p:nvPr/>
        </p:nvSpPr>
        <p:spPr bwMode="auto">
          <a:xfrm>
            <a:off x="7078662" y="2402722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0" name="Oval 145"/>
          <p:cNvSpPr>
            <a:spLocks noChangeAspect="1"/>
          </p:cNvSpPr>
          <p:nvPr/>
        </p:nvSpPr>
        <p:spPr bwMode="auto">
          <a:xfrm>
            <a:off x="5326062" y="3575884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1" name="Oval 146"/>
          <p:cNvSpPr>
            <a:spLocks noChangeAspect="1"/>
          </p:cNvSpPr>
          <p:nvPr/>
        </p:nvSpPr>
        <p:spPr bwMode="auto">
          <a:xfrm>
            <a:off x="6011862" y="5572959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2" name="Oval 147"/>
          <p:cNvSpPr>
            <a:spLocks noChangeAspect="1"/>
          </p:cNvSpPr>
          <p:nvPr/>
        </p:nvSpPr>
        <p:spPr bwMode="auto">
          <a:xfrm>
            <a:off x="8161337" y="5572959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3" name="Oval 148"/>
          <p:cNvSpPr>
            <a:spLocks noChangeAspect="1"/>
          </p:cNvSpPr>
          <p:nvPr/>
        </p:nvSpPr>
        <p:spPr bwMode="auto">
          <a:xfrm>
            <a:off x="7824787" y="5114172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" name="Oval 149"/>
          <p:cNvSpPr>
            <a:spLocks noChangeAspect="1"/>
          </p:cNvSpPr>
          <p:nvPr/>
        </p:nvSpPr>
        <p:spPr bwMode="auto">
          <a:xfrm>
            <a:off x="7962899" y="4383922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" name="Oval 150"/>
          <p:cNvSpPr>
            <a:spLocks noChangeAspect="1"/>
          </p:cNvSpPr>
          <p:nvPr/>
        </p:nvSpPr>
        <p:spPr bwMode="auto">
          <a:xfrm>
            <a:off x="8283574" y="3758447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6" name="Oval 151"/>
          <p:cNvSpPr>
            <a:spLocks noChangeAspect="1"/>
          </p:cNvSpPr>
          <p:nvPr/>
        </p:nvSpPr>
        <p:spPr bwMode="auto">
          <a:xfrm>
            <a:off x="7642224" y="3423484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7" name="Oval 152"/>
          <p:cNvSpPr>
            <a:spLocks noChangeAspect="1"/>
          </p:cNvSpPr>
          <p:nvPr/>
        </p:nvSpPr>
        <p:spPr bwMode="auto">
          <a:xfrm>
            <a:off x="7078662" y="2937709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8" name="Oval 153"/>
          <p:cNvSpPr>
            <a:spLocks noChangeAspect="1"/>
          </p:cNvSpPr>
          <p:nvPr/>
        </p:nvSpPr>
        <p:spPr bwMode="auto">
          <a:xfrm>
            <a:off x="6561137" y="3407609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9" name="Oval 154"/>
          <p:cNvSpPr>
            <a:spLocks noChangeAspect="1"/>
          </p:cNvSpPr>
          <p:nvPr/>
        </p:nvSpPr>
        <p:spPr bwMode="auto">
          <a:xfrm>
            <a:off x="5905499" y="3740984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" name="Oval 155"/>
          <p:cNvSpPr>
            <a:spLocks noChangeAspect="1"/>
          </p:cNvSpPr>
          <p:nvPr/>
        </p:nvSpPr>
        <p:spPr bwMode="auto">
          <a:xfrm>
            <a:off x="6210299" y="4415672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1" name="Oval 156"/>
          <p:cNvSpPr>
            <a:spLocks noChangeAspect="1"/>
          </p:cNvSpPr>
          <p:nvPr/>
        </p:nvSpPr>
        <p:spPr bwMode="auto">
          <a:xfrm>
            <a:off x="6362699" y="5101472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2" name="Oval 157"/>
          <p:cNvSpPr>
            <a:spLocks noChangeAspect="1"/>
          </p:cNvSpPr>
          <p:nvPr/>
        </p:nvSpPr>
        <p:spPr bwMode="auto">
          <a:xfrm>
            <a:off x="7094537" y="5037972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3" name="Oval 158"/>
          <p:cNvSpPr>
            <a:spLocks noChangeAspect="1"/>
          </p:cNvSpPr>
          <p:nvPr/>
        </p:nvSpPr>
        <p:spPr bwMode="auto">
          <a:xfrm>
            <a:off x="7078662" y="4582359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" name="Oval 159"/>
          <p:cNvSpPr>
            <a:spLocks noChangeAspect="1"/>
          </p:cNvSpPr>
          <p:nvPr/>
        </p:nvSpPr>
        <p:spPr bwMode="auto">
          <a:xfrm>
            <a:off x="7521574" y="4261684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" name="Oval 160"/>
          <p:cNvSpPr>
            <a:spLocks noChangeAspect="1"/>
          </p:cNvSpPr>
          <p:nvPr/>
        </p:nvSpPr>
        <p:spPr bwMode="auto">
          <a:xfrm>
            <a:off x="7369174" y="3790197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" name="Oval 161"/>
          <p:cNvSpPr>
            <a:spLocks noChangeAspect="1"/>
          </p:cNvSpPr>
          <p:nvPr/>
        </p:nvSpPr>
        <p:spPr bwMode="auto">
          <a:xfrm>
            <a:off x="6850062" y="3788609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" name="Oval 162"/>
          <p:cNvSpPr>
            <a:spLocks noChangeAspect="1"/>
          </p:cNvSpPr>
          <p:nvPr/>
        </p:nvSpPr>
        <p:spPr bwMode="auto">
          <a:xfrm>
            <a:off x="6653212" y="4275972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28" name="Straight Connector 163"/>
          <p:cNvCxnSpPr>
            <a:cxnSpLocks noChangeShapeType="1"/>
            <a:stCxn id="189" idx="6"/>
            <a:endCxn id="188" idx="1"/>
          </p:cNvCxnSpPr>
          <p:nvPr/>
        </p:nvCxnSpPr>
        <p:spPr bwMode="auto">
          <a:xfrm>
            <a:off x="7262812" y="2494797"/>
            <a:ext cx="1611312" cy="11382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29" name="Straight Connector 164"/>
          <p:cNvCxnSpPr>
            <a:cxnSpLocks noChangeShapeType="1"/>
            <a:stCxn id="192" idx="7"/>
            <a:endCxn id="188" idx="4"/>
          </p:cNvCxnSpPr>
          <p:nvPr/>
        </p:nvCxnSpPr>
        <p:spPr bwMode="auto">
          <a:xfrm flipV="1">
            <a:off x="8316912" y="3788609"/>
            <a:ext cx="620712" cy="18113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0" name="Straight Connector 165"/>
          <p:cNvCxnSpPr>
            <a:cxnSpLocks noChangeShapeType="1"/>
            <a:stCxn id="191" idx="6"/>
            <a:endCxn id="192" idx="2"/>
          </p:cNvCxnSpPr>
          <p:nvPr/>
        </p:nvCxnSpPr>
        <p:spPr bwMode="auto">
          <a:xfrm>
            <a:off x="6196012" y="5665034"/>
            <a:ext cx="1965325" cy="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1" name="Straight Connector 166"/>
          <p:cNvCxnSpPr>
            <a:cxnSpLocks noChangeShapeType="1"/>
            <a:stCxn id="190" idx="4"/>
            <a:endCxn id="191" idx="1"/>
          </p:cNvCxnSpPr>
          <p:nvPr/>
        </p:nvCxnSpPr>
        <p:spPr bwMode="auto">
          <a:xfrm>
            <a:off x="5416549" y="3758447"/>
            <a:ext cx="622300" cy="18415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2" name="Straight Connector 167"/>
          <p:cNvCxnSpPr>
            <a:cxnSpLocks noChangeShapeType="1"/>
            <a:stCxn id="190" idx="7"/>
            <a:endCxn id="189" idx="2"/>
          </p:cNvCxnSpPr>
          <p:nvPr/>
        </p:nvCxnSpPr>
        <p:spPr bwMode="auto">
          <a:xfrm flipV="1">
            <a:off x="5481637" y="2494797"/>
            <a:ext cx="1597025" cy="11064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3" name="Straight Connector 168"/>
          <p:cNvCxnSpPr>
            <a:cxnSpLocks noChangeShapeType="1"/>
            <a:stCxn id="197" idx="5"/>
            <a:endCxn id="196" idx="1"/>
          </p:cNvCxnSpPr>
          <p:nvPr/>
        </p:nvCxnSpPr>
        <p:spPr bwMode="auto">
          <a:xfrm>
            <a:off x="7235824" y="3093284"/>
            <a:ext cx="433388" cy="3571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4" name="Straight Connector 169"/>
          <p:cNvCxnSpPr>
            <a:cxnSpLocks noChangeShapeType="1"/>
            <a:stCxn id="198" idx="7"/>
            <a:endCxn id="197" idx="3"/>
          </p:cNvCxnSpPr>
          <p:nvPr/>
        </p:nvCxnSpPr>
        <p:spPr bwMode="auto">
          <a:xfrm flipV="1">
            <a:off x="6718299" y="3093284"/>
            <a:ext cx="387350" cy="3413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5" name="Straight Connector 170"/>
          <p:cNvCxnSpPr>
            <a:cxnSpLocks noChangeShapeType="1"/>
            <a:stCxn id="198" idx="5"/>
            <a:endCxn id="206" idx="1"/>
          </p:cNvCxnSpPr>
          <p:nvPr/>
        </p:nvCxnSpPr>
        <p:spPr bwMode="auto">
          <a:xfrm>
            <a:off x="6718299" y="3564772"/>
            <a:ext cx="158750" cy="2508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6" name="Straight Connector 171"/>
          <p:cNvCxnSpPr>
            <a:cxnSpLocks noChangeShapeType="1"/>
            <a:stCxn id="190" idx="5"/>
            <a:endCxn id="199" idx="2"/>
          </p:cNvCxnSpPr>
          <p:nvPr/>
        </p:nvCxnSpPr>
        <p:spPr bwMode="auto">
          <a:xfrm>
            <a:off x="5481637" y="3731459"/>
            <a:ext cx="423862" cy="1016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8" name="Straight Connector 172"/>
          <p:cNvCxnSpPr>
            <a:cxnSpLocks noChangeShapeType="1"/>
            <a:stCxn id="191" idx="7"/>
            <a:endCxn id="201" idx="3"/>
          </p:cNvCxnSpPr>
          <p:nvPr/>
        </p:nvCxnSpPr>
        <p:spPr bwMode="auto">
          <a:xfrm flipV="1">
            <a:off x="6169024" y="5257047"/>
            <a:ext cx="219075" cy="3429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48" name="Straight Connector 173"/>
          <p:cNvCxnSpPr>
            <a:cxnSpLocks noChangeShapeType="1"/>
            <a:stCxn id="192" idx="1"/>
            <a:endCxn id="193" idx="5"/>
          </p:cNvCxnSpPr>
          <p:nvPr/>
        </p:nvCxnSpPr>
        <p:spPr bwMode="auto">
          <a:xfrm flipH="1" flipV="1">
            <a:off x="7981949" y="5271334"/>
            <a:ext cx="206375" cy="3286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49" name="Straight Connector 174"/>
          <p:cNvCxnSpPr>
            <a:cxnSpLocks noChangeShapeType="1"/>
            <a:stCxn id="188" idx="2"/>
            <a:endCxn id="195" idx="6"/>
          </p:cNvCxnSpPr>
          <p:nvPr/>
        </p:nvCxnSpPr>
        <p:spPr bwMode="auto">
          <a:xfrm flipH="1">
            <a:off x="8466137" y="3696534"/>
            <a:ext cx="381000" cy="1524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0" name="Straight Connector 175"/>
          <p:cNvCxnSpPr>
            <a:cxnSpLocks noChangeShapeType="1"/>
            <a:stCxn id="189" idx="4"/>
            <a:endCxn id="197" idx="0"/>
          </p:cNvCxnSpPr>
          <p:nvPr/>
        </p:nvCxnSpPr>
        <p:spPr bwMode="auto">
          <a:xfrm>
            <a:off x="7170737" y="2585284"/>
            <a:ext cx="0" cy="3524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1" name="Straight Connector 176"/>
          <p:cNvCxnSpPr>
            <a:cxnSpLocks noChangeShapeType="1"/>
            <a:stCxn id="198" idx="3"/>
            <a:endCxn id="199" idx="6"/>
          </p:cNvCxnSpPr>
          <p:nvPr/>
        </p:nvCxnSpPr>
        <p:spPr bwMode="auto">
          <a:xfrm flipH="1">
            <a:off x="6088062" y="3564772"/>
            <a:ext cx="500062" cy="2682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2" name="Straight Connector 177"/>
          <p:cNvCxnSpPr>
            <a:cxnSpLocks noChangeShapeType="1"/>
            <a:stCxn id="200" idx="1"/>
            <a:endCxn id="199" idx="4"/>
          </p:cNvCxnSpPr>
          <p:nvPr/>
        </p:nvCxnSpPr>
        <p:spPr bwMode="auto">
          <a:xfrm flipH="1" flipV="1">
            <a:off x="5997574" y="3923547"/>
            <a:ext cx="238125" cy="5175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3" name="Straight Connector 178"/>
          <p:cNvCxnSpPr>
            <a:cxnSpLocks noChangeShapeType="1"/>
            <a:stCxn id="201" idx="0"/>
            <a:endCxn id="200" idx="4"/>
          </p:cNvCxnSpPr>
          <p:nvPr/>
        </p:nvCxnSpPr>
        <p:spPr bwMode="auto">
          <a:xfrm flipH="1" flipV="1">
            <a:off x="6300787" y="4598234"/>
            <a:ext cx="152400" cy="503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4" name="Straight Connector 179"/>
          <p:cNvCxnSpPr>
            <a:cxnSpLocks noChangeShapeType="1"/>
            <a:stCxn id="202" idx="2"/>
            <a:endCxn id="201" idx="6"/>
          </p:cNvCxnSpPr>
          <p:nvPr/>
        </p:nvCxnSpPr>
        <p:spPr bwMode="auto">
          <a:xfrm flipH="1">
            <a:off x="6545262" y="5130047"/>
            <a:ext cx="549275" cy="619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5" name="Straight Connector 180"/>
          <p:cNvCxnSpPr>
            <a:cxnSpLocks noChangeShapeType="1"/>
            <a:stCxn id="193" idx="2"/>
            <a:endCxn id="202" idx="6"/>
          </p:cNvCxnSpPr>
          <p:nvPr/>
        </p:nvCxnSpPr>
        <p:spPr bwMode="auto">
          <a:xfrm flipH="1" flipV="1">
            <a:off x="7277099" y="5130047"/>
            <a:ext cx="547688" cy="762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6" name="Straight Connector 181"/>
          <p:cNvCxnSpPr>
            <a:cxnSpLocks noChangeShapeType="1"/>
            <a:stCxn id="194" idx="4"/>
            <a:endCxn id="193" idx="0"/>
          </p:cNvCxnSpPr>
          <p:nvPr/>
        </p:nvCxnSpPr>
        <p:spPr bwMode="auto">
          <a:xfrm flipH="1">
            <a:off x="7916862" y="4566484"/>
            <a:ext cx="138112" cy="5476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7" name="Straight Connector 182"/>
          <p:cNvCxnSpPr>
            <a:cxnSpLocks noChangeShapeType="1"/>
            <a:stCxn id="195" idx="3"/>
            <a:endCxn id="194" idx="7"/>
          </p:cNvCxnSpPr>
          <p:nvPr/>
        </p:nvCxnSpPr>
        <p:spPr bwMode="auto">
          <a:xfrm flipH="1">
            <a:off x="8118474" y="3914022"/>
            <a:ext cx="192088" cy="4968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8" name="Straight Connector 183"/>
          <p:cNvCxnSpPr>
            <a:cxnSpLocks noChangeShapeType="1"/>
            <a:stCxn id="196" idx="6"/>
            <a:endCxn id="195" idx="1"/>
          </p:cNvCxnSpPr>
          <p:nvPr/>
        </p:nvCxnSpPr>
        <p:spPr bwMode="auto">
          <a:xfrm>
            <a:off x="7824787" y="3515559"/>
            <a:ext cx="485775" cy="26987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9" name="Straight Connector 184"/>
          <p:cNvCxnSpPr>
            <a:cxnSpLocks noChangeShapeType="1"/>
            <a:stCxn id="205" idx="7"/>
            <a:endCxn id="196" idx="3"/>
          </p:cNvCxnSpPr>
          <p:nvPr/>
        </p:nvCxnSpPr>
        <p:spPr bwMode="auto">
          <a:xfrm flipV="1">
            <a:off x="7526337" y="3579059"/>
            <a:ext cx="142875" cy="2365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0" name="Straight Connector 185"/>
          <p:cNvCxnSpPr>
            <a:cxnSpLocks noChangeShapeType="1"/>
            <a:stCxn id="204" idx="6"/>
            <a:endCxn id="194" idx="2"/>
          </p:cNvCxnSpPr>
          <p:nvPr/>
        </p:nvCxnSpPr>
        <p:spPr bwMode="auto">
          <a:xfrm>
            <a:off x="7704137" y="4353759"/>
            <a:ext cx="258762" cy="122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1" name="Straight Connector 186"/>
          <p:cNvCxnSpPr>
            <a:cxnSpLocks noChangeShapeType="1"/>
            <a:stCxn id="203" idx="4"/>
            <a:endCxn id="202" idx="0"/>
          </p:cNvCxnSpPr>
          <p:nvPr/>
        </p:nvCxnSpPr>
        <p:spPr bwMode="auto">
          <a:xfrm>
            <a:off x="7170737" y="4766509"/>
            <a:ext cx="14287" cy="2714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2" name="Straight Connector 187"/>
          <p:cNvCxnSpPr>
            <a:cxnSpLocks noChangeShapeType="1"/>
            <a:stCxn id="200" idx="6"/>
            <a:endCxn id="208" idx="2"/>
          </p:cNvCxnSpPr>
          <p:nvPr/>
        </p:nvCxnSpPr>
        <p:spPr bwMode="auto">
          <a:xfrm flipV="1">
            <a:off x="6392862" y="4368047"/>
            <a:ext cx="260350" cy="1381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3" name="Straight Connector 188"/>
          <p:cNvCxnSpPr>
            <a:cxnSpLocks noChangeShapeType="1"/>
            <a:stCxn id="203" idx="7"/>
            <a:endCxn id="204" idx="3"/>
          </p:cNvCxnSpPr>
          <p:nvPr/>
        </p:nvCxnSpPr>
        <p:spPr bwMode="auto">
          <a:xfrm flipV="1">
            <a:off x="7235824" y="4417259"/>
            <a:ext cx="312738" cy="1920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4" name="Straight Connector 189"/>
          <p:cNvCxnSpPr>
            <a:cxnSpLocks noChangeShapeType="1"/>
            <a:stCxn id="206" idx="6"/>
            <a:endCxn id="205" idx="2"/>
          </p:cNvCxnSpPr>
          <p:nvPr/>
        </p:nvCxnSpPr>
        <p:spPr bwMode="auto">
          <a:xfrm>
            <a:off x="7034212" y="3879097"/>
            <a:ext cx="334962" cy="15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5" name="Straight Connector 190"/>
          <p:cNvCxnSpPr>
            <a:cxnSpLocks noChangeShapeType="1"/>
            <a:stCxn id="204" idx="1"/>
            <a:endCxn id="205" idx="4"/>
          </p:cNvCxnSpPr>
          <p:nvPr/>
        </p:nvCxnSpPr>
        <p:spPr bwMode="auto">
          <a:xfrm flipH="1" flipV="1">
            <a:off x="7461249" y="3972759"/>
            <a:ext cx="87313" cy="3159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6" name="Straight Connector 191"/>
          <p:cNvCxnSpPr>
            <a:cxnSpLocks noChangeShapeType="1"/>
            <a:stCxn id="208" idx="0"/>
            <a:endCxn id="206" idx="3"/>
          </p:cNvCxnSpPr>
          <p:nvPr/>
        </p:nvCxnSpPr>
        <p:spPr bwMode="auto">
          <a:xfrm flipV="1">
            <a:off x="6743699" y="3944184"/>
            <a:ext cx="133350" cy="3317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7" name="Straight Connector 192"/>
          <p:cNvCxnSpPr>
            <a:cxnSpLocks noChangeShapeType="1"/>
            <a:endCxn id="203" idx="1"/>
          </p:cNvCxnSpPr>
          <p:nvPr/>
        </p:nvCxnSpPr>
        <p:spPr bwMode="auto">
          <a:xfrm>
            <a:off x="6805612" y="4414084"/>
            <a:ext cx="300037" cy="1952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sp>
        <p:nvSpPr>
          <p:cNvPr id="368" name="Oval 143"/>
          <p:cNvSpPr>
            <a:spLocks noChangeAspect="1"/>
          </p:cNvSpPr>
          <p:nvPr/>
        </p:nvSpPr>
        <p:spPr bwMode="auto">
          <a:xfrm>
            <a:off x="8855075" y="3604273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9" name="Oval 144"/>
          <p:cNvSpPr>
            <a:spLocks noChangeAspect="1"/>
          </p:cNvSpPr>
          <p:nvPr/>
        </p:nvSpPr>
        <p:spPr bwMode="auto">
          <a:xfrm>
            <a:off x="7086600" y="2400948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" name="Oval 145"/>
          <p:cNvSpPr>
            <a:spLocks noChangeAspect="1"/>
          </p:cNvSpPr>
          <p:nvPr/>
        </p:nvSpPr>
        <p:spPr bwMode="auto">
          <a:xfrm>
            <a:off x="5334000" y="3574110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1" name="Oval 146"/>
          <p:cNvSpPr>
            <a:spLocks noChangeAspect="1"/>
          </p:cNvSpPr>
          <p:nvPr/>
        </p:nvSpPr>
        <p:spPr bwMode="auto">
          <a:xfrm>
            <a:off x="6019800" y="5571185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2" name="Oval 147"/>
          <p:cNvSpPr>
            <a:spLocks noChangeAspect="1"/>
          </p:cNvSpPr>
          <p:nvPr/>
        </p:nvSpPr>
        <p:spPr bwMode="auto">
          <a:xfrm>
            <a:off x="8169275" y="5571185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3" name="Oval 148"/>
          <p:cNvSpPr>
            <a:spLocks noChangeAspect="1"/>
          </p:cNvSpPr>
          <p:nvPr/>
        </p:nvSpPr>
        <p:spPr bwMode="auto">
          <a:xfrm>
            <a:off x="7832725" y="511239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4" name="Oval 149"/>
          <p:cNvSpPr>
            <a:spLocks noChangeAspect="1"/>
          </p:cNvSpPr>
          <p:nvPr/>
        </p:nvSpPr>
        <p:spPr bwMode="auto">
          <a:xfrm>
            <a:off x="7970837" y="438214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5" name="Oval 150"/>
          <p:cNvSpPr>
            <a:spLocks noChangeAspect="1"/>
          </p:cNvSpPr>
          <p:nvPr/>
        </p:nvSpPr>
        <p:spPr bwMode="auto">
          <a:xfrm>
            <a:off x="8291512" y="3756673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6" name="Oval 151"/>
          <p:cNvSpPr>
            <a:spLocks noChangeAspect="1"/>
          </p:cNvSpPr>
          <p:nvPr/>
        </p:nvSpPr>
        <p:spPr bwMode="auto">
          <a:xfrm>
            <a:off x="7650162" y="3421710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7" name="Oval 152"/>
          <p:cNvSpPr>
            <a:spLocks noChangeAspect="1"/>
          </p:cNvSpPr>
          <p:nvPr/>
        </p:nvSpPr>
        <p:spPr bwMode="auto">
          <a:xfrm>
            <a:off x="7086600" y="2935935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" name="Oval 153"/>
          <p:cNvSpPr>
            <a:spLocks noChangeAspect="1"/>
          </p:cNvSpPr>
          <p:nvPr/>
        </p:nvSpPr>
        <p:spPr bwMode="auto">
          <a:xfrm>
            <a:off x="6569075" y="3405835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" name="Oval 154"/>
          <p:cNvSpPr>
            <a:spLocks noChangeAspect="1"/>
          </p:cNvSpPr>
          <p:nvPr/>
        </p:nvSpPr>
        <p:spPr bwMode="auto">
          <a:xfrm>
            <a:off x="5913437" y="3739210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0" name="Oval 155"/>
          <p:cNvSpPr>
            <a:spLocks noChangeAspect="1"/>
          </p:cNvSpPr>
          <p:nvPr/>
        </p:nvSpPr>
        <p:spPr bwMode="auto">
          <a:xfrm>
            <a:off x="6218237" y="441389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1" name="Oval 156"/>
          <p:cNvSpPr>
            <a:spLocks noChangeAspect="1"/>
          </p:cNvSpPr>
          <p:nvPr/>
        </p:nvSpPr>
        <p:spPr bwMode="auto">
          <a:xfrm>
            <a:off x="6370637" y="509969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2" name="Oval 157"/>
          <p:cNvSpPr>
            <a:spLocks noChangeAspect="1"/>
          </p:cNvSpPr>
          <p:nvPr/>
        </p:nvSpPr>
        <p:spPr bwMode="auto">
          <a:xfrm>
            <a:off x="7102475" y="5036198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3" name="Oval 158"/>
          <p:cNvSpPr>
            <a:spLocks noChangeAspect="1"/>
          </p:cNvSpPr>
          <p:nvPr/>
        </p:nvSpPr>
        <p:spPr bwMode="auto">
          <a:xfrm>
            <a:off x="7086600" y="458058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4" name="Oval 159"/>
          <p:cNvSpPr>
            <a:spLocks noChangeAspect="1"/>
          </p:cNvSpPr>
          <p:nvPr/>
        </p:nvSpPr>
        <p:spPr bwMode="auto">
          <a:xfrm>
            <a:off x="7529512" y="4259910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5" name="Oval 160"/>
          <p:cNvSpPr>
            <a:spLocks noChangeAspect="1"/>
          </p:cNvSpPr>
          <p:nvPr/>
        </p:nvSpPr>
        <p:spPr bwMode="auto">
          <a:xfrm>
            <a:off x="7377112" y="3788423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6" name="Oval 161"/>
          <p:cNvSpPr>
            <a:spLocks noChangeAspect="1"/>
          </p:cNvSpPr>
          <p:nvPr/>
        </p:nvSpPr>
        <p:spPr bwMode="auto">
          <a:xfrm>
            <a:off x="6858000" y="3786835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7" name="Oval 162"/>
          <p:cNvSpPr>
            <a:spLocks noChangeAspect="1"/>
          </p:cNvSpPr>
          <p:nvPr/>
        </p:nvSpPr>
        <p:spPr bwMode="auto">
          <a:xfrm>
            <a:off x="6661150" y="4274198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88" name="Straight Connector 163"/>
          <p:cNvCxnSpPr>
            <a:cxnSpLocks noChangeShapeType="1"/>
          </p:cNvCxnSpPr>
          <p:nvPr/>
        </p:nvCxnSpPr>
        <p:spPr bwMode="auto">
          <a:xfrm>
            <a:off x="7254848" y="2492996"/>
            <a:ext cx="1611312" cy="113823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89" name="Straight Connector 164"/>
          <p:cNvCxnSpPr>
            <a:cxnSpLocks noChangeShapeType="1"/>
          </p:cNvCxnSpPr>
          <p:nvPr/>
        </p:nvCxnSpPr>
        <p:spPr bwMode="auto">
          <a:xfrm flipV="1">
            <a:off x="8316899" y="3778857"/>
            <a:ext cx="620712" cy="181133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0" name="Straight Connector 165"/>
          <p:cNvCxnSpPr>
            <a:cxnSpLocks noChangeShapeType="1"/>
          </p:cNvCxnSpPr>
          <p:nvPr/>
        </p:nvCxnSpPr>
        <p:spPr bwMode="auto">
          <a:xfrm>
            <a:off x="6195999" y="5655282"/>
            <a:ext cx="196532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1" name="Straight Connector 166"/>
          <p:cNvCxnSpPr>
            <a:cxnSpLocks noChangeShapeType="1"/>
          </p:cNvCxnSpPr>
          <p:nvPr/>
        </p:nvCxnSpPr>
        <p:spPr bwMode="auto">
          <a:xfrm>
            <a:off x="5408585" y="3748695"/>
            <a:ext cx="622300" cy="1841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2" name="Straight Connector 168"/>
          <p:cNvCxnSpPr>
            <a:cxnSpLocks noChangeShapeType="1"/>
          </p:cNvCxnSpPr>
          <p:nvPr/>
        </p:nvCxnSpPr>
        <p:spPr bwMode="auto">
          <a:xfrm>
            <a:off x="7235811" y="3083532"/>
            <a:ext cx="433388" cy="35718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3" name="Straight Connector 171"/>
          <p:cNvCxnSpPr>
            <a:cxnSpLocks noChangeShapeType="1"/>
          </p:cNvCxnSpPr>
          <p:nvPr/>
        </p:nvCxnSpPr>
        <p:spPr bwMode="auto">
          <a:xfrm>
            <a:off x="5481624" y="3721707"/>
            <a:ext cx="423862" cy="101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4" name="Straight Connector 175"/>
          <p:cNvCxnSpPr>
            <a:cxnSpLocks noChangeShapeType="1"/>
          </p:cNvCxnSpPr>
          <p:nvPr/>
        </p:nvCxnSpPr>
        <p:spPr bwMode="auto">
          <a:xfrm>
            <a:off x="7170724" y="2575532"/>
            <a:ext cx="0" cy="3524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5" name="Straight Connector 176"/>
          <p:cNvCxnSpPr>
            <a:cxnSpLocks noChangeShapeType="1"/>
          </p:cNvCxnSpPr>
          <p:nvPr/>
        </p:nvCxnSpPr>
        <p:spPr bwMode="auto">
          <a:xfrm flipH="1">
            <a:off x="6088049" y="3555020"/>
            <a:ext cx="500062" cy="2682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6" name="Straight Connector 178"/>
          <p:cNvCxnSpPr>
            <a:cxnSpLocks noChangeShapeType="1"/>
          </p:cNvCxnSpPr>
          <p:nvPr/>
        </p:nvCxnSpPr>
        <p:spPr bwMode="auto">
          <a:xfrm flipH="1" flipV="1">
            <a:off x="6300774" y="4588482"/>
            <a:ext cx="152400" cy="50323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7" name="Straight Connector 179"/>
          <p:cNvCxnSpPr>
            <a:cxnSpLocks noChangeShapeType="1"/>
          </p:cNvCxnSpPr>
          <p:nvPr/>
        </p:nvCxnSpPr>
        <p:spPr bwMode="auto">
          <a:xfrm flipH="1">
            <a:off x="6545249" y="5120295"/>
            <a:ext cx="549275" cy="6191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8" name="Straight Connector 180"/>
          <p:cNvCxnSpPr>
            <a:cxnSpLocks noChangeShapeType="1"/>
          </p:cNvCxnSpPr>
          <p:nvPr/>
        </p:nvCxnSpPr>
        <p:spPr bwMode="auto">
          <a:xfrm flipH="1" flipV="1">
            <a:off x="7277086" y="5120295"/>
            <a:ext cx="547688" cy="76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9" name="Straight Connector 181"/>
          <p:cNvCxnSpPr>
            <a:cxnSpLocks noChangeShapeType="1"/>
          </p:cNvCxnSpPr>
          <p:nvPr/>
        </p:nvCxnSpPr>
        <p:spPr bwMode="auto">
          <a:xfrm flipH="1">
            <a:off x="7916849" y="4556732"/>
            <a:ext cx="138112" cy="54768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0" name="Straight Connector 182"/>
          <p:cNvCxnSpPr>
            <a:cxnSpLocks noChangeShapeType="1"/>
          </p:cNvCxnSpPr>
          <p:nvPr/>
        </p:nvCxnSpPr>
        <p:spPr bwMode="auto">
          <a:xfrm flipH="1">
            <a:off x="8118461" y="3904270"/>
            <a:ext cx="192088" cy="4968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1" name="Straight Connector 183"/>
          <p:cNvCxnSpPr>
            <a:cxnSpLocks noChangeShapeType="1"/>
          </p:cNvCxnSpPr>
          <p:nvPr/>
        </p:nvCxnSpPr>
        <p:spPr bwMode="auto">
          <a:xfrm>
            <a:off x="7824774" y="3505807"/>
            <a:ext cx="485775" cy="2698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2" name="Straight Connector 187"/>
          <p:cNvCxnSpPr>
            <a:cxnSpLocks noChangeShapeType="1"/>
          </p:cNvCxnSpPr>
          <p:nvPr/>
        </p:nvCxnSpPr>
        <p:spPr bwMode="auto">
          <a:xfrm flipV="1">
            <a:off x="6392849" y="4358295"/>
            <a:ext cx="260350" cy="13811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3" name="Straight Connector 188"/>
          <p:cNvCxnSpPr>
            <a:cxnSpLocks noChangeShapeType="1"/>
          </p:cNvCxnSpPr>
          <p:nvPr/>
        </p:nvCxnSpPr>
        <p:spPr bwMode="auto">
          <a:xfrm flipV="1">
            <a:off x="7235811" y="4407507"/>
            <a:ext cx="312738" cy="19208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4" name="Straight Connector 189"/>
          <p:cNvCxnSpPr>
            <a:cxnSpLocks noChangeShapeType="1"/>
          </p:cNvCxnSpPr>
          <p:nvPr/>
        </p:nvCxnSpPr>
        <p:spPr bwMode="auto">
          <a:xfrm>
            <a:off x="7034199" y="3869345"/>
            <a:ext cx="334962" cy="15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5" name="Straight Connector 190"/>
          <p:cNvCxnSpPr>
            <a:cxnSpLocks noChangeShapeType="1"/>
          </p:cNvCxnSpPr>
          <p:nvPr/>
        </p:nvCxnSpPr>
        <p:spPr bwMode="auto">
          <a:xfrm flipH="1" flipV="1">
            <a:off x="7453285" y="3963007"/>
            <a:ext cx="87313" cy="31591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6" name="Straight Connector 192"/>
          <p:cNvCxnSpPr>
            <a:cxnSpLocks noChangeShapeType="1"/>
          </p:cNvCxnSpPr>
          <p:nvPr/>
        </p:nvCxnSpPr>
        <p:spPr bwMode="auto">
          <a:xfrm>
            <a:off x="6805599" y="4404332"/>
            <a:ext cx="300037" cy="19526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sp>
        <p:nvSpPr>
          <p:cNvPr id="407" name="TextBox 56"/>
          <p:cNvSpPr txBox="1">
            <a:spLocks noChangeArrowheads="1"/>
          </p:cNvSpPr>
          <p:nvPr/>
        </p:nvSpPr>
        <p:spPr bwMode="auto">
          <a:xfrm>
            <a:off x="6888149" y="3823307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08" name="TextBox 57"/>
          <p:cNvSpPr txBox="1">
            <a:spLocks noChangeArrowheads="1"/>
          </p:cNvSpPr>
          <p:nvPr/>
        </p:nvSpPr>
        <p:spPr bwMode="auto">
          <a:xfrm>
            <a:off x="7154849" y="3824895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409" name="TextBox 58"/>
          <p:cNvSpPr txBox="1">
            <a:spLocks noChangeArrowheads="1"/>
          </p:cNvSpPr>
          <p:nvPr/>
        </p:nvSpPr>
        <p:spPr bwMode="auto">
          <a:xfrm>
            <a:off x="7269149" y="4110645"/>
            <a:ext cx="312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410" name="TextBox 59"/>
          <p:cNvSpPr txBox="1">
            <a:spLocks noChangeArrowheads="1"/>
          </p:cNvSpPr>
          <p:nvPr/>
        </p:nvSpPr>
        <p:spPr bwMode="auto">
          <a:xfrm>
            <a:off x="7016736" y="4248757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411" name="TextBox 61"/>
          <p:cNvSpPr txBox="1">
            <a:spLocks noChangeArrowheads="1"/>
          </p:cNvSpPr>
          <p:nvPr/>
        </p:nvSpPr>
        <p:spPr bwMode="auto">
          <a:xfrm>
            <a:off x="5949936" y="4370995"/>
            <a:ext cx="31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412" name="TextBox 62"/>
          <p:cNvSpPr txBox="1">
            <a:spLocks noChangeArrowheads="1"/>
          </p:cNvSpPr>
          <p:nvPr/>
        </p:nvSpPr>
        <p:spPr bwMode="auto">
          <a:xfrm>
            <a:off x="6454761" y="4799620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413" name="TextBox 63"/>
          <p:cNvSpPr txBox="1">
            <a:spLocks noChangeArrowheads="1"/>
          </p:cNvSpPr>
          <p:nvPr/>
        </p:nvSpPr>
        <p:spPr bwMode="auto">
          <a:xfrm>
            <a:off x="7023086" y="5163157"/>
            <a:ext cx="314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414" name="TextBox 64"/>
          <p:cNvSpPr txBox="1">
            <a:spLocks noChangeArrowheads="1"/>
          </p:cNvSpPr>
          <p:nvPr/>
        </p:nvSpPr>
        <p:spPr bwMode="auto">
          <a:xfrm>
            <a:off x="7602524" y="4815495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415" name="TextBox 65"/>
          <p:cNvSpPr txBox="1">
            <a:spLocks noChangeArrowheads="1"/>
          </p:cNvSpPr>
          <p:nvPr/>
        </p:nvSpPr>
        <p:spPr bwMode="auto">
          <a:xfrm>
            <a:off x="8086711" y="4328132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10</a:t>
            </a:r>
          </a:p>
        </p:txBody>
      </p:sp>
      <p:sp>
        <p:nvSpPr>
          <p:cNvPr id="416" name="TextBox 66"/>
          <p:cNvSpPr txBox="1">
            <a:spLocks noChangeArrowheads="1"/>
          </p:cNvSpPr>
          <p:nvPr/>
        </p:nvSpPr>
        <p:spPr bwMode="auto">
          <a:xfrm>
            <a:off x="7886686" y="3704245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417" name="TextBox 67"/>
          <p:cNvSpPr txBox="1">
            <a:spLocks noChangeArrowheads="1"/>
          </p:cNvSpPr>
          <p:nvPr/>
        </p:nvSpPr>
        <p:spPr bwMode="auto">
          <a:xfrm>
            <a:off x="7719999" y="3135920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418" name="TextBox 69"/>
          <p:cNvSpPr txBox="1">
            <a:spLocks noChangeArrowheads="1"/>
          </p:cNvSpPr>
          <p:nvPr/>
        </p:nvSpPr>
        <p:spPr bwMode="auto">
          <a:xfrm>
            <a:off x="6957999" y="3078770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13</a:t>
            </a:r>
          </a:p>
        </p:txBody>
      </p:sp>
      <p:sp>
        <p:nvSpPr>
          <p:cNvPr id="419" name="TextBox 68"/>
          <p:cNvSpPr txBox="1">
            <a:spLocks noChangeArrowheads="1"/>
          </p:cNvSpPr>
          <p:nvPr/>
        </p:nvSpPr>
        <p:spPr bwMode="auto">
          <a:xfrm>
            <a:off x="7278674" y="220980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14</a:t>
            </a:r>
          </a:p>
        </p:txBody>
      </p:sp>
      <p:sp>
        <p:nvSpPr>
          <p:cNvPr id="420" name="TextBox 70"/>
          <p:cNvSpPr txBox="1">
            <a:spLocks noChangeArrowheads="1"/>
          </p:cNvSpPr>
          <p:nvPr/>
        </p:nvSpPr>
        <p:spPr bwMode="auto">
          <a:xfrm>
            <a:off x="8709011" y="3224820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15</a:t>
            </a:r>
          </a:p>
        </p:txBody>
      </p:sp>
      <p:sp>
        <p:nvSpPr>
          <p:cNvPr id="421" name="TextBox 71"/>
          <p:cNvSpPr txBox="1">
            <a:spLocks noChangeArrowheads="1"/>
          </p:cNvSpPr>
          <p:nvPr/>
        </p:nvSpPr>
        <p:spPr bwMode="auto">
          <a:xfrm>
            <a:off x="8315311" y="5452082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16</a:t>
            </a:r>
          </a:p>
        </p:txBody>
      </p:sp>
      <p:sp>
        <p:nvSpPr>
          <p:cNvPr id="422" name="TextBox 72"/>
          <p:cNvSpPr txBox="1">
            <a:spLocks noChangeArrowheads="1"/>
          </p:cNvSpPr>
          <p:nvPr/>
        </p:nvSpPr>
        <p:spPr bwMode="auto">
          <a:xfrm>
            <a:off x="5586399" y="5469545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17</a:t>
            </a:r>
          </a:p>
        </p:txBody>
      </p:sp>
      <p:sp>
        <p:nvSpPr>
          <p:cNvPr id="423" name="TextBox 73"/>
          <p:cNvSpPr txBox="1">
            <a:spLocks noChangeArrowheads="1"/>
          </p:cNvSpPr>
          <p:nvPr/>
        </p:nvSpPr>
        <p:spPr bwMode="auto">
          <a:xfrm>
            <a:off x="4899011" y="3458182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18</a:t>
            </a:r>
          </a:p>
        </p:txBody>
      </p:sp>
      <p:sp>
        <p:nvSpPr>
          <p:cNvPr id="424" name="TextBox 74"/>
          <p:cNvSpPr txBox="1">
            <a:spLocks noChangeArrowheads="1"/>
          </p:cNvSpPr>
          <p:nvPr/>
        </p:nvSpPr>
        <p:spPr bwMode="auto">
          <a:xfrm>
            <a:off x="6029311" y="3729645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19</a:t>
            </a:r>
          </a:p>
        </p:txBody>
      </p:sp>
      <p:sp>
        <p:nvSpPr>
          <p:cNvPr id="425" name="TextBox 76"/>
          <p:cNvSpPr txBox="1">
            <a:spLocks noChangeArrowheads="1"/>
          </p:cNvSpPr>
          <p:nvPr/>
        </p:nvSpPr>
        <p:spPr bwMode="auto">
          <a:xfrm>
            <a:off x="6226161" y="3153382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20</a:t>
            </a:r>
          </a:p>
        </p:txBody>
      </p:sp>
      <p:sp>
        <p:nvSpPr>
          <p:cNvPr id="426" name="TextBox 56"/>
          <p:cNvSpPr txBox="1">
            <a:spLocks noChangeArrowheads="1"/>
          </p:cNvSpPr>
          <p:nvPr/>
        </p:nvSpPr>
        <p:spPr bwMode="auto">
          <a:xfrm>
            <a:off x="6515086" y="437333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9390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1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10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0"/>
                            </p:stCondLst>
                            <p:childTnLst>
                              <p:par>
                                <p:cTn id="1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0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400"/>
                            </p:stCondLst>
                            <p:childTnLst>
                              <p:par>
                                <p:cTn id="1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5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6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7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8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90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407" grpId="0"/>
      <p:bldP spid="408" grpId="0"/>
      <p:bldP spid="409" grpId="0"/>
      <p:bldP spid="410" grpId="0"/>
      <p:bldP spid="411" grpId="0"/>
      <p:bldP spid="412" grpId="0"/>
      <p:bldP spid="413" grpId="0"/>
      <p:bldP spid="414" grpId="0"/>
      <p:bldP spid="415" grpId="0"/>
      <p:bldP spid="416" grpId="0"/>
      <p:bldP spid="417" grpId="0"/>
      <p:bldP spid="418" grpId="0"/>
      <p:bldP spid="419" grpId="0"/>
      <p:bldP spid="420" grpId="0"/>
      <p:bldP spid="421" grpId="0"/>
      <p:bldP spid="422" grpId="0"/>
      <p:bldP spid="423" grpId="0"/>
      <p:bldP spid="424" grpId="0"/>
      <p:bldP spid="425" grpId="0"/>
      <p:bldP spid="4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Sequencing gels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756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700" dirty="0">
                <a:latin typeface="Calibri" charset="0"/>
                <a:ea typeface="ＭＳ Ｐゴシック" charset="0"/>
                <a:cs typeface="ＭＳ Ｐゴシック" charset="0"/>
              </a:rPr>
              <a:t>Run replication in four separate test tubes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  <a:ea typeface="ＭＳ Ｐゴシック" charset="0"/>
              </a:rPr>
              <a:t>Each with one of some concentration of either </a:t>
            </a:r>
            <a:r>
              <a:rPr lang="en-US" sz="2400" dirty="0" err="1">
                <a:latin typeface="Calibri" charset="0"/>
                <a:ea typeface="ＭＳ Ｐゴシック" charset="0"/>
              </a:rPr>
              <a:t>ddATP</a:t>
            </a:r>
            <a:r>
              <a:rPr lang="en-US" sz="2400" dirty="0">
                <a:latin typeface="Calibri" charset="0"/>
                <a:ea typeface="ＭＳ Ｐゴシック" charset="0"/>
              </a:rPr>
              <a:t>, </a:t>
            </a:r>
            <a:r>
              <a:rPr lang="en-US" sz="2400" dirty="0" err="1">
                <a:latin typeface="Calibri" charset="0"/>
                <a:ea typeface="ＭＳ Ｐゴシック" charset="0"/>
              </a:rPr>
              <a:t>ddTTP</a:t>
            </a:r>
            <a:r>
              <a:rPr lang="en-US" sz="2400" dirty="0">
                <a:latin typeface="Calibri" charset="0"/>
                <a:ea typeface="ＭＳ Ｐゴシック" charset="0"/>
              </a:rPr>
              <a:t>, </a:t>
            </a:r>
            <a:r>
              <a:rPr lang="en-US" sz="2400" dirty="0" err="1">
                <a:latin typeface="Calibri" charset="0"/>
                <a:ea typeface="ＭＳ Ｐゴシック" charset="0"/>
              </a:rPr>
              <a:t>ddGTP</a:t>
            </a:r>
            <a:r>
              <a:rPr lang="en-US" sz="2400" dirty="0">
                <a:latin typeface="Calibri" charset="0"/>
                <a:ea typeface="ＭＳ Ｐゴシック" charset="0"/>
              </a:rPr>
              <a:t>, or </a:t>
            </a:r>
            <a:r>
              <a:rPr lang="en-US" sz="2400" dirty="0" err="1">
                <a:latin typeface="Calibri" charset="0"/>
                <a:ea typeface="ＭＳ Ｐゴシック" charset="0"/>
              </a:rPr>
              <a:t>ddCTP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700" dirty="0">
                <a:latin typeface="Calibri" charset="0"/>
                <a:ea typeface="ＭＳ Ｐゴシック" charset="0"/>
                <a:cs typeface="ＭＳ Ｐゴシック" charset="0"/>
              </a:rPr>
              <a:t>Depending on when </a:t>
            </a:r>
            <a:r>
              <a:rPr lang="en-US" sz="2700" dirty="0" err="1">
                <a:latin typeface="Calibri" charset="0"/>
                <a:ea typeface="ＭＳ Ｐゴシック" charset="0"/>
                <a:cs typeface="ＭＳ Ｐゴシック" charset="0"/>
              </a:rPr>
              <a:t>ddNTP</a:t>
            </a:r>
            <a:r>
              <a:rPr lang="en-US" sz="2700" dirty="0">
                <a:latin typeface="Calibri" charset="0"/>
                <a:ea typeface="ＭＳ Ｐゴシック" charset="0"/>
                <a:cs typeface="ＭＳ Ｐゴシック" charset="0"/>
              </a:rPr>
              <a:t> is included, different length fragments are synthesized</a:t>
            </a:r>
          </a:p>
          <a:p>
            <a:pPr eaLnBrk="1" hangingPunct="1">
              <a:lnSpc>
                <a:spcPct val="90000"/>
              </a:lnSpc>
            </a:pPr>
            <a:r>
              <a:rPr lang="en-US" sz="2700" dirty="0">
                <a:latin typeface="Calibri" charset="0"/>
                <a:ea typeface="ＭＳ Ｐゴシック" charset="0"/>
                <a:cs typeface="ＭＳ Ｐゴシック" charset="0"/>
              </a:rPr>
              <a:t>Fragments separated by length with electrophoresis gel</a:t>
            </a:r>
          </a:p>
          <a:p>
            <a:pPr eaLnBrk="1" hangingPunct="1">
              <a:lnSpc>
                <a:spcPct val="90000"/>
              </a:lnSpc>
            </a:pPr>
            <a:r>
              <a:rPr lang="en-US" sz="2700" dirty="0">
                <a:latin typeface="Calibri" charset="0"/>
                <a:ea typeface="ＭＳ Ｐゴシック" charset="0"/>
                <a:cs typeface="ＭＳ Ｐゴシック" charset="0"/>
              </a:rPr>
              <a:t>Sequence can be read from bands on gel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 descr="sanger_sequencin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7" b="18687"/>
          <a:stretch/>
        </p:blipFill>
        <p:spPr>
          <a:xfrm>
            <a:off x="6345079" y="1828800"/>
            <a:ext cx="2698512" cy="37251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5498068"/>
            <a:ext cx="1091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Negative end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596989" y="1600200"/>
            <a:ext cx="1023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Positive end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sequencing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etermine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base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pairs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of a </a:t>
            </a:r>
            <a:r>
              <a:rPr lang="en-US" dirty="0" smtClean="0">
                <a:latin typeface="Calibri" charset="0"/>
                <a:ea typeface="ＭＳ Ｐゴシック" charset="0"/>
              </a:rPr>
              <a:t>genome </a:t>
            </a:r>
          </a:p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 way to “read”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genome sequence from beginning to end</a:t>
            </a:r>
          </a:p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Can read </a:t>
            </a:r>
            <a:r>
              <a:rPr lang="en-US" i="1" dirty="0" smtClean="0">
                <a:latin typeface="Calibri" charset="0"/>
                <a:ea typeface="ＭＳ Ｐゴシック" charset="0"/>
                <a:cs typeface="ＭＳ Ｐゴシック" charset="0"/>
              </a:rPr>
              <a:t>short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pieces (substrings) of DNA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Sanger sequencing: 500-700 </a:t>
            </a:r>
            <a:r>
              <a:rPr lang="en-US" dirty="0" err="1">
                <a:latin typeface="Calibri" charset="0"/>
                <a:ea typeface="ＭＳ Ｐゴシック" charset="0"/>
              </a:rPr>
              <a:t>bp</a:t>
            </a:r>
            <a:r>
              <a:rPr lang="en-US" dirty="0">
                <a:latin typeface="Calibri" charset="0"/>
                <a:ea typeface="ＭＳ Ｐゴシック" charset="0"/>
              </a:rPr>
              <a:t>/read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Hybridization arrays: 8-30bp/</a:t>
            </a:r>
            <a:r>
              <a:rPr lang="en-US" dirty="0" smtClean="0">
                <a:latin typeface="Calibri" charset="0"/>
                <a:ea typeface="ＭＳ Ｐゴシック" charset="0"/>
              </a:rPr>
              <a:t>probe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B91E6-D4DC-874E-9F15-ABE83262E67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10342</TotalTime>
  <Words>3372</Words>
  <Application>Microsoft Macintosh PowerPoint</Application>
  <PresentationFormat>On-screen Show (4:3)</PresentationFormat>
  <Paragraphs>1013</Paragraphs>
  <Slides>75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Sequence Assembly</vt:lpstr>
      <vt:lpstr>Acknowledgement</vt:lpstr>
      <vt:lpstr>  Outline</vt:lpstr>
      <vt:lpstr>  Who Are These People? </vt:lpstr>
      <vt:lpstr>  Why Do We Sequence 1000s of Species? </vt:lpstr>
      <vt:lpstr>PowerPoint Presentation</vt:lpstr>
      <vt:lpstr>Sanger sequencing</vt:lpstr>
      <vt:lpstr>Sequencing gels</vt:lpstr>
      <vt:lpstr>The sequencing problem</vt:lpstr>
      <vt:lpstr>PowerPoint Presentation</vt:lpstr>
      <vt:lpstr>PowerPoint Presentation</vt:lpstr>
      <vt:lpstr>PowerPoint Presentation</vt:lpstr>
      <vt:lpstr>PowerPoint Presentation</vt:lpstr>
      <vt:lpstr>Latest technologies</vt:lpstr>
      <vt:lpstr>Latest technologies</vt:lpstr>
      <vt:lpstr>Oxford Nanopore</vt:lpstr>
      <vt:lpstr>PowerPoint Presentation</vt:lpstr>
      <vt:lpstr>PowerPoint Presentation</vt:lpstr>
      <vt:lpstr>PowerPoint Presentation</vt:lpstr>
      <vt:lpstr>PowerPoint Presentation</vt:lpstr>
      <vt:lpstr>10,000 Genomes and Beyond</vt:lpstr>
      <vt:lpstr>  Outline</vt:lpstr>
      <vt:lpstr>The Newspaper Problem</vt:lpstr>
      <vt:lpstr>The Newspaper Problem</vt:lpstr>
      <vt:lpstr>The Newspaper Problem</vt:lpstr>
      <vt:lpstr>The Newspaper Problem</vt:lpstr>
      <vt:lpstr>The Newspaper Problem</vt:lpstr>
      <vt:lpstr>The Newspaper Problem</vt:lpstr>
      <vt:lpstr>The Newspaper Problem as          an Overlapping Puzzle </vt:lpstr>
      <vt:lpstr>The Newspaper Problem as          an Overlapping Puzzle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Outline</vt:lpstr>
      <vt:lpstr>Shortest superstring example</vt:lpstr>
      <vt:lpstr>Algorithms for shortest superstring problem</vt:lpstr>
      <vt:lpstr>Graph Basics</vt:lpstr>
      <vt:lpstr>Vertex degrees</vt:lpstr>
      <vt:lpstr>Overlap graph</vt:lpstr>
      <vt:lpstr>Overlap graph example</vt:lpstr>
      <vt:lpstr>Assembly as Hamiltonian Path</vt:lpstr>
      <vt:lpstr>Shortest superstring as TSP</vt:lpstr>
      <vt:lpstr>The Genome Sequencing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Outline</vt:lpstr>
      <vt:lpstr>Representing a Genome as a Path </vt:lpstr>
      <vt:lpstr>Representing a Genome as a Path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Assembly</dc:title>
  <dc:creator>Colin Dewey</dc:creator>
  <cp:lastModifiedBy>Irene Ong</cp:lastModifiedBy>
  <cp:revision>155</cp:revision>
  <cp:lastPrinted>2016-09-19T20:28:28Z</cp:lastPrinted>
  <dcterms:created xsi:type="dcterms:W3CDTF">2010-09-20T13:46:42Z</dcterms:created>
  <dcterms:modified xsi:type="dcterms:W3CDTF">2017-09-18T16:12:43Z</dcterms:modified>
</cp:coreProperties>
</file>